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89428-8FAD-4894-85A7-CE8397274045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C3EC6-AD62-4C51-884C-DFB1BDF22B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C3EC6-AD62-4C51-884C-DFB1BDF22B9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C3EC6-AD62-4C51-884C-DFB1BDF22B9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A5E5-689C-455A-8B97-64505474AE31}" type="datetimeFigureOut">
              <a:rPr lang="ru-RU" smtClean="0"/>
              <a:t>15.05.2019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7B67-21FA-4304-820E-2E3EC27BA55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2" name="Picture 42" descr="https://im2-tub-ru.yandex.net/i?id=72c65431aec9d0ee42982c298b3502fd&amp;n=33&amp;h=215&amp;w=387"/>
          <p:cNvPicPr>
            <a:picLocks noChangeAspect="1" noChangeArrowheads="1"/>
          </p:cNvPicPr>
          <p:nvPr/>
        </p:nvPicPr>
        <p:blipFill>
          <a:blip r:embed="rId2"/>
          <a:srcRect l="16771"/>
          <a:stretch>
            <a:fillRect/>
          </a:stretch>
        </p:blipFill>
        <p:spPr bwMode="auto">
          <a:xfrm>
            <a:off x="3143240" y="4643446"/>
            <a:ext cx="3000364" cy="2214554"/>
          </a:xfrm>
          <a:prstGeom prst="rect">
            <a:avLst/>
          </a:prstGeom>
          <a:noFill/>
        </p:spPr>
      </p:pic>
      <p:pic>
        <p:nvPicPr>
          <p:cNvPr id="20524" name="Picture 44" descr="http://ivan-da-maria.org/wp-content/uploads/2015/11/anons_suzdal_20.jpg"/>
          <p:cNvPicPr>
            <a:picLocks noChangeAspect="1" noChangeArrowheads="1"/>
          </p:cNvPicPr>
          <p:nvPr/>
        </p:nvPicPr>
        <p:blipFill>
          <a:blip r:embed="rId3"/>
          <a:srcRect l="4120" r="6391"/>
          <a:stretch>
            <a:fillRect/>
          </a:stretch>
        </p:blipFill>
        <p:spPr bwMode="auto">
          <a:xfrm>
            <a:off x="6143604" y="4643446"/>
            <a:ext cx="3000396" cy="2214554"/>
          </a:xfrm>
          <a:prstGeom prst="rect">
            <a:avLst/>
          </a:prstGeom>
          <a:noFill/>
        </p:spPr>
      </p:pic>
      <p:pic>
        <p:nvPicPr>
          <p:cNvPr id="20512" name="Picture 32" descr="http://nizhouse.com/photo/ba/ba2eb8f8ab7c9fdcbcc20eb5f2a0975e.jpg"/>
          <p:cNvPicPr>
            <a:picLocks noChangeAspect="1" noChangeArrowheads="1"/>
          </p:cNvPicPr>
          <p:nvPr/>
        </p:nvPicPr>
        <p:blipFill>
          <a:blip r:embed="rId4"/>
          <a:srcRect r="8245"/>
          <a:stretch>
            <a:fillRect/>
          </a:stretch>
        </p:blipFill>
        <p:spPr bwMode="auto">
          <a:xfrm>
            <a:off x="0" y="4572008"/>
            <a:ext cx="3214678" cy="2285992"/>
          </a:xfrm>
          <a:prstGeom prst="rect">
            <a:avLst/>
          </a:prstGeom>
          <a:noFill/>
        </p:spPr>
      </p:pic>
      <p:pic>
        <p:nvPicPr>
          <p:cNvPr id="20518" name="Picture 38" descr="http://kelohouse.ru/images/dom251/1.jpg"/>
          <p:cNvPicPr>
            <a:picLocks noChangeAspect="1" noChangeArrowheads="1"/>
          </p:cNvPicPr>
          <p:nvPr/>
        </p:nvPicPr>
        <p:blipFill>
          <a:blip r:embed="rId5" cstate="print"/>
          <a:srcRect r="15289"/>
          <a:stretch>
            <a:fillRect/>
          </a:stretch>
        </p:blipFill>
        <p:spPr bwMode="auto">
          <a:xfrm>
            <a:off x="3214677" y="2143116"/>
            <a:ext cx="2928959" cy="2500330"/>
          </a:xfrm>
          <a:prstGeom prst="rect">
            <a:avLst/>
          </a:prstGeom>
          <a:noFill/>
        </p:spPr>
      </p:pic>
      <p:pic>
        <p:nvPicPr>
          <p:cNvPr id="20514" name="Picture 34" descr="http://zyuzginov.ru/wp-content/uploads/2016/06/1.jpg"/>
          <p:cNvPicPr>
            <a:picLocks noChangeAspect="1" noChangeArrowheads="1"/>
          </p:cNvPicPr>
          <p:nvPr/>
        </p:nvPicPr>
        <p:blipFill>
          <a:blip r:embed="rId6"/>
          <a:srcRect l="6568"/>
          <a:stretch>
            <a:fillRect/>
          </a:stretch>
        </p:blipFill>
        <p:spPr bwMode="auto">
          <a:xfrm>
            <a:off x="6143636" y="2143116"/>
            <a:ext cx="3000364" cy="2500330"/>
          </a:xfrm>
          <a:prstGeom prst="rect">
            <a:avLst/>
          </a:prstGeom>
          <a:noFill/>
        </p:spPr>
      </p:pic>
      <p:pic>
        <p:nvPicPr>
          <p:cNvPr id="20510" name="Picture 30" descr="http://sobory.ru/pic/00200/00230_20160331_124111.jpg"/>
          <p:cNvPicPr>
            <a:picLocks noChangeAspect="1" noChangeArrowheads="1"/>
          </p:cNvPicPr>
          <p:nvPr/>
        </p:nvPicPr>
        <p:blipFill>
          <a:blip r:embed="rId7"/>
          <a:srcRect l="16735" r="14807"/>
          <a:stretch>
            <a:fillRect/>
          </a:stretch>
        </p:blipFill>
        <p:spPr bwMode="auto">
          <a:xfrm>
            <a:off x="6072198" y="0"/>
            <a:ext cx="3071802" cy="2143116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ростов великий фот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3116"/>
            <a:ext cx="3214678" cy="2500330"/>
          </a:xfrm>
          <a:prstGeom prst="rect">
            <a:avLst/>
          </a:prstGeom>
          <a:noFill/>
        </p:spPr>
      </p:pic>
      <p:pic>
        <p:nvPicPr>
          <p:cNvPr id="20484" name="Picture 4" descr="http://funik.ru/uploads/images/02_2015/22/13_172455ac31520390ff857d84f55c2e18.jpg"/>
          <p:cNvPicPr>
            <a:picLocks noChangeAspect="1" noChangeArrowheads="1"/>
          </p:cNvPicPr>
          <p:nvPr/>
        </p:nvPicPr>
        <p:blipFill>
          <a:blip r:embed="rId9"/>
          <a:srcRect l="6354" t="8780" r="12332" b="3434"/>
          <a:stretch>
            <a:fillRect/>
          </a:stretch>
        </p:blipFill>
        <p:spPr bwMode="auto">
          <a:xfrm>
            <a:off x="3214678" y="0"/>
            <a:ext cx="2928958" cy="2143116"/>
          </a:xfrm>
          <a:prstGeom prst="rect">
            <a:avLst/>
          </a:prstGeom>
          <a:noFill/>
        </p:spPr>
      </p:pic>
      <p:pic>
        <p:nvPicPr>
          <p:cNvPr id="20482" name="Picture 2" descr="Сергиев Посад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3219450" cy="2157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7772400" cy="14573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Путешествие по городам «Золотого кольца»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600450"/>
            <a:ext cx="7643866" cy="7810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по краеведению. 6 класс.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2" name="AutoShape 12" descr="Картинки по запросу сергиев пос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Картинки по запросу сергиев пос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8" name="AutoShape 18" descr="Собор Успения Пресвятой Богородицы в Троице-Сергиевой лав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0" name="AutoShape 20" descr="Картинки по запросу сергиев пос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2" name="AutoShape 22" descr="Картинки по запросу сергиев пос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4" name="AutoShape 24" descr="Картинки по запросу сергиев посад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6" name="AutoShape 26" descr="https://encrypted-tbn2.gstatic.com/images?q=tbn:ANd9GcTl6yAY6lEMWs30-rgrcjNzlsUha2p2xjHvkRr-2Pe_rgscihf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8" name="AutoShape 28" descr="https://encrypted-tbn2.gstatic.com/images?q=tbn:ANd9GcTl6yAY6lEMWs30-rgrcjNzlsUha2p2xjHvkRr-2Pe_rgscihf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Суздаль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3286148" cy="5500726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/>
              <a:t>Суздаль-город заповедник</a:t>
            </a:r>
            <a:r>
              <a:rPr lang="ru-RU" sz="3300" dirty="0"/>
              <a:t>, основан в 999 году, 11 тыс. жителей, 26 км к северу от </a:t>
            </a:r>
            <a:r>
              <a:rPr lang="ru-RU" sz="3300" dirty="0" smtClean="0"/>
              <a:t>Владимира</a:t>
            </a:r>
            <a:r>
              <a:rPr lang="ru-RU" sz="3300" dirty="0"/>
              <a:t>. </a:t>
            </a:r>
            <a:r>
              <a:rPr lang="ru-RU" sz="3300" dirty="0" smtClean="0"/>
              <a:t>Входит в список </a:t>
            </a:r>
            <a:r>
              <a:rPr lang="ru-RU" sz="3300" b="1" dirty="0" smtClean="0"/>
              <a:t>Всемирного наследия ЮНЕСКО.</a:t>
            </a:r>
            <a:endParaRPr lang="ru-RU" sz="3300" b="1" dirty="0"/>
          </a:p>
          <a:p>
            <a:r>
              <a:rPr lang="ru-RU" sz="3300" b="1" dirty="0"/>
              <a:t>Суздаль</a:t>
            </a:r>
            <a:r>
              <a:rPr lang="ru-RU" sz="3300" dirty="0"/>
              <a:t>- это небольшой городок, застроенный одноэтажными домами, дополняющими церкви и ландшафт. </a:t>
            </a:r>
            <a:endParaRPr lang="ru-RU" sz="3300" dirty="0" smtClean="0"/>
          </a:p>
          <a:p>
            <a:r>
              <a:rPr lang="ru-RU" sz="3300" dirty="0" smtClean="0"/>
              <a:t>Церкви </a:t>
            </a:r>
            <a:r>
              <a:rPr lang="ru-RU" sz="3300" dirty="0"/>
              <a:t>построены в </a:t>
            </a:r>
            <a:r>
              <a:rPr lang="en-US" sz="3300" dirty="0"/>
              <a:t>XVII</a:t>
            </a:r>
            <a:r>
              <a:rPr lang="ru-RU" sz="3300" dirty="0"/>
              <a:t>-</a:t>
            </a:r>
            <a:r>
              <a:rPr lang="en-US" sz="3300" dirty="0"/>
              <a:t>XVIII </a:t>
            </a:r>
            <a:r>
              <a:rPr lang="ru-RU" sz="3300" dirty="0"/>
              <a:t>веках, монастыри </a:t>
            </a:r>
            <a:r>
              <a:rPr lang="ru-RU" sz="3300" b="1" dirty="0"/>
              <a:t>при Иване Грозном.</a:t>
            </a:r>
            <a:r>
              <a:rPr lang="ru-RU" sz="3300" dirty="0"/>
              <a:t> Всего там 300 памятников старины.</a:t>
            </a:r>
          </a:p>
          <a:p>
            <a:r>
              <a:rPr lang="ru-RU" sz="3300" dirty="0"/>
              <a:t>Особым вниманием туристов пользуются </a:t>
            </a:r>
            <a:r>
              <a:rPr lang="ru-RU" sz="3300" b="1" dirty="0"/>
              <a:t>три объекта </a:t>
            </a:r>
            <a:r>
              <a:rPr lang="ru-RU" sz="3300" dirty="0"/>
              <a:t>- </a:t>
            </a:r>
            <a:r>
              <a:rPr lang="ru-RU" sz="3300" i="1" dirty="0"/>
              <a:t>Кремль, Покровский монастырь, Спасо-Евфимиевский монастырь.</a:t>
            </a:r>
          </a:p>
          <a:p>
            <a:pPr>
              <a:buNone/>
            </a:pPr>
            <a:r>
              <a:rPr lang="ru-RU" sz="3300" b="1" dirty="0"/>
              <a:t> </a:t>
            </a:r>
          </a:p>
          <a:p>
            <a:endParaRPr lang="ru-RU" dirty="0"/>
          </a:p>
        </p:txBody>
      </p:sp>
      <p:sp>
        <p:nvSpPr>
          <p:cNvPr id="1028" name="AutoShape 4" descr="Картинки по запросу покровский монастырь в суздал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покровский монастырь в суздале фото"/>
          <p:cNvPicPr>
            <a:picLocks noChangeAspect="1" noChangeArrowheads="1"/>
          </p:cNvPicPr>
          <p:nvPr/>
        </p:nvPicPr>
        <p:blipFill>
          <a:blip r:embed="rId2"/>
          <a:srcRect l="14585" r="6249"/>
          <a:stretch>
            <a:fillRect/>
          </a:stretch>
        </p:blipFill>
        <p:spPr bwMode="auto">
          <a:xfrm>
            <a:off x="6429388" y="1142984"/>
            <a:ext cx="2714612" cy="2427447"/>
          </a:xfrm>
          <a:prstGeom prst="rect">
            <a:avLst/>
          </a:prstGeom>
          <a:noFill/>
        </p:spPr>
      </p:pic>
      <p:sp>
        <p:nvSpPr>
          <p:cNvPr id="1034" name="AutoShape 10" descr="Картинки по запросу суздальский кремль в сузда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Содержимое 10" descr="Похожее изображение"/>
          <p:cNvPicPr>
            <a:picLocks noGrp="1"/>
          </p:cNvPicPr>
          <p:nvPr>
            <p:ph sz="half" idx="2"/>
          </p:nvPr>
        </p:nvPicPr>
        <p:blipFill>
          <a:blip r:embed="rId3"/>
          <a:srcRect l="5307" r="23938" b="9787"/>
          <a:stretch>
            <a:fillRect/>
          </a:stretch>
        </p:blipFill>
        <p:spPr bwMode="auto">
          <a:xfrm>
            <a:off x="3571868" y="1142984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Картинки по запросу спасо евфимиевский монастырь суздаль"/>
          <p:cNvPicPr>
            <a:picLocks noChangeAspect="1" noChangeArrowheads="1"/>
          </p:cNvPicPr>
          <p:nvPr/>
        </p:nvPicPr>
        <p:blipFill>
          <a:blip r:embed="rId4"/>
          <a:srcRect r="2935"/>
          <a:stretch>
            <a:fillRect/>
          </a:stretch>
        </p:blipFill>
        <p:spPr bwMode="auto">
          <a:xfrm>
            <a:off x="3571868" y="3571876"/>
            <a:ext cx="2857520" cy="2011680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спасо евфимиевский монастырь сузда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876"/>
            <a:ext cx="271461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города «Золотого кольца»</a:t>
            </a:r>
            <a:endParaRPr lang="ru-RU" dirty="0"/>
          </a:p>
        </p:txBody>
      </p:sp>
      <p:pic>
        <p:nvPicPr>
          <p:cNvPr id="4" name="Содержимое 3" descr="http://zolotoekolcogid.ru/wp-content/uploads/2014/08/zolotoekolc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4929222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Сергиев-Посад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3786214" cy="5000660"/>
          </a:xfrm>
        </p:spPr>
        <p:txBody>
          <a:bodyPr>
            <a:normAutofit fontScale="85000" lnSpcReduction="20000"/>
          </a:bodyPr>
          <a:lstStyle/>
          <a:p>
            <a:r>
              <a:rPr lang="ru-RU" sz="2300" b="1" dirty="0" smtClean="0"/>
              <a:t>Сергиев </a:t>
            </a:r>
            <a:r>
              <a:rPr lang="ru-RU" sz="2300" b="1" dirty="0"/>
              <a:t>- Посад </a:t>
            </a:r>
            <a:r>
              <a:rPr lang="ru-RU" sz="2300" dirty="0"/>
              <a:t>(бывший Загорск, основан в 1337г, 107 тыс. жителей, 72 км от Москвы). </a:t>
            </a:r>
          </a:p>
          <a:p>
            <a:r>
              <a:rPr lang="ru-RU" sz="2300" dirty="0" smtClean="0"/>
              <a:t> </a:t>
            </a:r>
            <a:r>
              <a:rPr lang="ru-RU" sz="2300" b="1" dirty="0" smtClean="0"/>
              <a:t>Главная достопримечательность -  Троице-Сергиева лавра. </a:t>
            </a:r>
            <a:r>
              <a:rPr lang="ru-RU" sz="2300" dirty="0" smtClean="0"/>
              <a:t>Крупнейшее </a:t>
            </a:r>
            <a:r>
              <a:rPr lang="ru-RU" sz="2300" dirty="0"/>
              <a:t>и центральное сооружение монастыря - синеглавый </a:t>
            </a:r>
            <a:r>
              <a:rPr lang="ru-RU" sz="2300" b="1" dirty="0"/>
              <a:t>Успенский  собор</a:t>
            </a:r>
            <a:r>
              <a:rPr lang="ru-RU" sz="2300" dirty="0"/>
              <a:t>, построенный в </a:t>
            </a:r>
            <a:r>
              <a:rPr lang="en-US" sz="2300" dirty="0"/>
              <a:t>XVI </a:t>
            </a:r>
            <a:r>
              <a:rPr lang="ru-RU" sz="2300" dirty="0"/>
              <a:t>веке</a:t>
            </a:r>
            <a:r>
              <a:rPr lang="ru-RU" sz="2300" dirty="0" smtClean="0"/>
              <a:t>. </a:t>
            </a:r>
            <a:endParaRPr lang="ru-RU" sz="2300" b="1" dirty="0"/>
          </a:p>
          <a:p>
            <a:r>
              <a:rPr lang="ru-RU" sz="2300" b="1" dirty="0" smtClean="0"/>
              <a:t>Сергиев </a:t>
            </a:r>
            <a:r>
              <a:rPr lang="ru-RU" sz="2300" b="1" dirty="0"/>
              <a:t>Посад </a:t>
            </a:r>
            <a:r>
              <a:rPr lang="ru-RU" sz="2300" dirty="0"/>
              <a:t>– маленький и уютный город, живущий туризмом и промышленностью</a:t>
            </a:r>
            <a:r>
              <a:rPr lang="ru-RU" sz="2300" dirty="0" smtClean="0"/>
              <a:t>. Здесь </a:t>
            </a:r>
            <a:r>
              <a:rPr lang="ru-RU" sz="2300" dirty="0"/>
              <a:t>расположена крупнейшая в Подмосковье </a:t>
            </a:r>
            <a:r>
              <a:rPr lang="ru-RU" sz="2300" b="1" dirty="0"/>
              <a:t>Загорская </a:t>
            </a:r>
            <a:r>
              <a:rPr lang="ru-RU" sz="2300" b="1" dirty="0" smtClean="0"/>
              <a:t>ГЭС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14" name="Содержимое 13" descr="http://images.stsl.ru/iblock/3f6/db1c1167e5cdd5f6981884843b6399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9146" r="15396"/>
          <a:stretch>
            <a:fillRect/>
          </a:stretch>
        </p:blipFill>
        <p:spPr bwMode="auto">
          <a:xfrm>
            <a:off x="4000496" y="1428736"/>
            <a:ext cx="4944914" cy="456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Переславль-Залесский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3500430" cy="550072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Главные достопримечательности:</a:t>
            </a:r>
          </a:p>
          <a:p>
            <a:endParaRPr lang="ru-RU" sz="2000" b="1" dirty="0" smtClean="0"/>
          </a:p>
          <a:p>
            <a:pPr marL="514350" indent="-514350"/>
            <a:r>
              <a:rPr lang="ru-RU" sz="2000" b="1" dirty="0" smtClean="0"/>
              <a:t>Спасо - Преображенский </a:t>
            </a:r>
            <a:r>
              <a:rPr lang="ru-RU" sz="2000" dirty="0" smtClean="0"/>
              <a:t>собор </a:t>
            </a:r>
          </a:p>
          <a:p>
            <a:pPr marL="514350" indent="-514350"/>
            <a:r>
              <a:rPr lang="ru-RU" sz="2000" b="1" dirty="0" smtClean="0"/>
              <a:t>Горицкий </a:t>
            </a:r>
            <a:r>
              <a:rPr lang="ru-RU" sz="2000" dirty="0" smtClean="0"/>
              <a:t>монастырь</a:t>
            </a:r>
          </a:p>
          <a:p>
            <a:pPr marL="514350" indent="-514350"/>
            <a:endParaRPr lang="ru-RU" sz="2000" b="1" dirty="0" smtClean="0"/>
          </a:p>
          <a:p>
            <a:pPr marL="514350" indent="-514350"/>
            <a:r>
              <a:rPr lang="ru-RU" sz="2000" b="1" dirty="0" smtClean="0"/>
              <a:t>Никольский</a:t>
            </a:r>
            <a:r>
              <a:rPr lang="ru-RU" sz="2000" dirty="0" smtClean="0"/>
              <a:t> монастырь</a:t>
            </a:r>
          </a:p>
          <a:p>
            <a:pPr marL="514350" indent="-514350"/>
            <a:r>
              <a:rPr lang="ru-RU" sz="2000" b="1" dirty="0" smtClean="0"/>
              <a:t>Свято-Троицкий Данилов </a:t>
            </a:r>
            <a:r>
              <a:rPr lang="ru-RU" sz="2000" dirty="0" smtClean="0"/>
              <a:t>монастырь</a:t>
            </a:r>
          </a:p>
          <a:p>
            <a:pPr marL="514350" indent="-514350"/>
            <a:endParaRPr lang="ru-RU" sz="2000" dirty="0" smtClean="0"/>
          </a:p>
          <a:p>
            <a:pPr marL="514350" indent="-514350"/>
            <a:r>
              <a:rPr lang="ru-RU" sz="2000" b="1" dirty="0" smtClean="0"/>
              <a:t>Никитский </a:t>
            </a:r>
            <a:r>
              <a:rPr lang="ru-RU" sz="2000" dirty="0" smtClean="0"/>
              <a:t>монастырь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http://funik.ru/uploads/images/02_2015/22/13_172455ac31520390ff857d84f55c2e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354" t="8780" r="12332" b="3434"/>
          <a:stretch>
            <a:fillRect/>
          </a:stretch>
        </p:blipFill>
        <p:spPr bwMode="auto">
          <a:xfrm>
            <a:off x="3571868" y="1071544"/>
            <a:ext cx="2571768" cy="1936550"/>
          </a:xfrm>
          <a:prstGeom prst="rect">
            <a:avLst/>
          </a:prstGeom>
          <a:noFill/>
        </p:spPr>
      </p:pic>
      <p:sp>
        <p:nvSpPr>
          <p:cNvPr id="7170" name="AutoShape 2" descr="https://media.izi.travel/56a42d69-de42-4359-b6bd-7bcb8aa782d7/68967608-8021-463a-b799-07cccb9e714b_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media.izi.travel/56a42d69-de42-4359-b6bd-7bcb8aa782d7/68967608-8021-463a-b799-07cccb9e714b_8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www.norden-wind.ru/02_Russia/r38/resort/2_1_big.jpg"/>
          <p:cNvPicPr>
            <a:picLocks noChangeAspect="1" noChangeArrowheads="1"/>
          </p:cNvPicPr>
          <p:nvPr/>
        </p:nvPicPr>
        <p:blipFill>
          <a:blip r:embed="rId3" cstate="print"/>
          <a:srcRect l="9804"/>
          <a:stretch>
            <a:fillRect/>
          </a:stretch>
        </p:blipFill>
        <p:spPr bwMode="auto">
          <a:xfrm>
            <a:off x="6286512" y="1071546"/>
            <a:ext cx="2628898" cy="1943100"/>
          </a:xfrm>
          <a:prstGeom prst="rect">
            <a:avLst/>
          </a:prstGeom>
          <a:noFill/>
        </p:spPr>
      </p:pic>
      <p:sp>
        <p:nvSpPr>
          <p:cNvPr id="7176" name="AutoShape 8" descr="https://im2-tub-ru.yandex.net/i?id=909afb60fdad157969aba69926c92968&amp;n=33&amp;h=215&amp;w=32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im2-tub-ru.yandex.net/i?id=c66e260227f572b4fe0c18800a1ce4ad&amp;n=33&amp;h=215&amp;w=323"/>
          <p:cNvPicPr>
            <a:picLocks noChangeAspect="1" noChangeArrowheads="1"/>
          </p:cNvPicPr>
          <p:nvPr/>
        </p:nvPicPr>
        <p:blipFill>
          <a:blip r:embed="rId4"/>
          <a:srcRect l="4644" r="11764"/>
          <a:stretch>
            <a:fillRect/>
          </a:stretch>
        </p:blipFill>
        <p:spPr bwMode="auto">
          <a:xfrm>
            <a:off x="3571868" y="3071810"/>
            <a:ext cx="2571768" cy="2143140"/>
          </a:xfrm>
          <a:prstGeom prst="rect">
            <a:avLst/>
          </a:prstGeom>
          <a:noFill/>
        </p:spPr>
      </p:pic>
      <p:pic>
        <p:nvPicPr>
          <p:cNvPr id="7186" name="Picture 18" descr="https://im0-tub-ru.yandex.net/i?id=35a8272d9982dd710fda8240e4eb7c03&amp;n=33&amp;h=180&amp;w=480"/>
          <p:cNvPicPr>
            <a:picLocks noChangeAspect="1" noChangeArrowheads="1"/>
          </p:cNvPicPr>
          <p:nvPr/>
        </p:nvPicPr>
        <p:blipFill>
          <a:blip r:embed="rId5"/>
          <a:srcRect t="18046" r="-2220" b="7575"/>
          <a:stretch>
            <a:fillRect/>
          </a:stretch>
        </p:blipFill>
        <p:spPr bwMode="auto">
          <a:xfrm>
            <a:off x="3571868" y="5312397"/>
            <a:ext cx="5572132" cy="1402751"/>
          </a:xfrm>
          <a:prstGeom prst="rect">
            <a:avLst/>
          </a:prstGeom>
          <a:noFill/>
        </p:spPr>
      </p:pic>
      <p:pic>
        <p:nvPicPr>
          <p:cNvPr id="7188" name="Picture 20" descr="http://i.otzovik.com/2014/07/22/1184858/img/75941140.jpg"/>
          <p:cNvPicPr>
            <a:picLocks noChangeAspect="1" noChangeArrowheads="1"/>
          </p:cNvPicPr>
          <p:nvPr/>
        </p:nvPicPr>
        <p:blipFill>
          <a:blip r:embed="rId6"/>
          <a:srcRect l="2604" r="4895" b="9722"/>
          <a:stretch>
            <a:fillRect/>
          </a:stretch>
        </p:blipFill>
        <p:spPr bwMode="auto">
          <a:xfrm>
            <a:off x="6786578" y="-2214602"/>
            <a:ext cx="2643206" cy="1934771"/>
          </a:xfrm>
          <a:prstGeom prst="rect">
            <a:avLst/>
          </a:prstGeom>
          <a:noFill/>
        </p:spPr>
      </p:pic>
      <p:pic>
        <p:nvPicPr>
          <p:cNvPr id="7190" name="Picture 22" descr="http://sobory.ru/pic/05650/05686_20110506_143201.jpg"/>
          <p:cNvPicPr>
            <a:picLocks noChangeAspect="1" noChangeArrowheads="1"/>
          </p:cNvPicPr>
          <p:nvPr/>
        </p:nvPicPr>
        <p:blipFill>
          <a:blip r:embed="rId7" cstate="print"/>
          <a:srcRect l="10611" r="6540"/>
          <a:stretch>
            <a:fillRect/>
          </a:stretch>
        </p:blipFill>
        <p:spPr bwMode="auto">
          <a:xfrm>
            <a:off x="6286512" y="3071811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Ростов Великий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3500462" cy="557214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Ростов Великий </a:t>
            </a:r>
            <a:r>
              <a:rPr lang="ru-RU" dirty="0"/>
              <a:t>- древнейший город Золотого </a:t>
            </a:r>
            <a:r>
              <a:rPr lang="ru-RU" dirty="0" smtClean="0"/>
              <a:t>кольца (основан в 862 г, 32 тыс.  жителей).</a:t>
            </a:r>
            <a:endParaRPr lang="ru-RU" dirty="0"/>
          </a:p>
          <a:p>
            <a:r>
              <a:rPr lang="ru-RU" dirty="0" smtClean="0"/>
              <a:t>Главная </a:t>
            </a:r>
            <a:r>
              <a:rPr lang="ru-RU" dirty="0"/>
              <a:t>достопримечательность Ростова – </a:t>
            </a:r>
            <a:r>
              <a:rPr lang="ru-RU" b="1" dirty="0"/>
              <a:t>кремль или Архиерейские </a:t>
            </a:r>
            <a:r>
              <a:rPr lang="ru-RU" b="1" dirty="0" smtClean="0"/>
              <a:t>палаты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центре кремля красуется </a:t>
            </a:r>
            <a:r>
              <a:rPr lang="ru-RU" b="1" dirty="0"/>
              <a:t>Успенский собор</a:t>
            </a:r>
            <a:r>
              <a:rPr lang="ru-RU" dirty="0"/>
              <a:t> </a:t>
            </a:r>
            <a:r>
              <a:rPr lang="ru-RU" dirty="0" smtClean="0"/>
              <a:t> с </a:t>
            </a:r>
            <a:r>
              <a:rPr lang="ru-RU" dirty="0"/>
              <a:t>пятью серебряными чешуйчатыми куполами-луковицами. </a:t>
            </a:r>
            <a:r>
              <a:rPr lang="ru-RU" dirty="0" smtClean="0"/>
              <a:t>Здесь </a:t>
            </a:r>
            <a:r>
              <a:rPr lang="ru-RU" dirty="0"/>
              <a:t>венчались </a:t>
            </a:r>
            <a:r>
              <a:rPr lang="ru-RU" b="1" dirty="0" smtClean="0"/>
              <a:t>Владимир</a:t>
            </a:r>
            <a:r>
              <a:rPr lang="ru-RU" dirty="0" smtClean="0"/>
              <a:t> </a:t>
            </a:r>
            <a:r>
              <a:rPr lang="ru-RU" b="1" dirty="0" smtClean="0"/>
              <a:t>Мономах </a:t>
            </a:r>
            <a:r>
              <a:rPr lang="ru-RU" b="1" dirty="0"/>
              <a:t>и Юрий Долгорукий. </a:t>
            </a:r>
          </a:p>
          <a:p>
            <a:r>
              <a:rPr lang="ru-RU" dirty="0"/>
              <a:t> Рядом с собором расположена </a:t>
            </a:r>
            <a:r>
              <a:rPr lang="ru-RU" b="1" dirty="0"/>
              <a:t>Звонница Ростовского кремля </a:t>
            </a:r>
            <a:r>
              <a:rPr lang="ru-RU" dirty="0"/>
              <a:t> с 15 знаменитым колоколами весом от 500 до 2000 пудов.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" name="Содержимое 11" descr="Картинки по запросу ростовский кремль фото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989"/>
          <a:stretch>
            <a:fillRect/>
          </a:stretch>
        </p:blipFill>
        <p:spPr bwMode="auto">
          <a:xfrm>
            <a:off x="3714744" y="1357298"/>
            <a:ext cx="5157786" cy="455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Ярославль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3357554" cy="5286412"/>
          </a:xfrm>
        </p:spPr>
        <p:txBody>
          <a:bodyPr>
            <a:noAutofit/>
          </a:bodyPr>
          <a:lstStyle/>
          <a:p>
            <a:r>
              <a:rPr lang="ru-RU" sz="2000" b="1" dirty="0"/>
              <a:t>Ярославль - </a:t>
            </a:r>
            <a:r>
              <a:rPr lang="ru-RU" sz="2000" dirty="0"/>
              <a:t>один из старейших городов России (основан в 1010г, 610 тыс. жителей, 280 км от Москвы). </a:t>
            </a:r>
            <a:endParaRPr lang="ru-RU" sz="2000" dirty="0" smtClean="0"/>
          </a:p>
          <a:p>
            <a:r>
              <a:rPr lang="ru-RU" sz="2000" b="1" dirty="0" smtClean="0"/>
              <a:t>Главные достопримечательности:</a:t>
            </a:r>
          </a:p>
          <a:p>
            <a:r>
              <a:rPr lang="ru-RU" sz="2000" b="1" dirty="0"/>
              <a:t>Спасо-Преображенский </a:t>
            </a:r>
            <a:r>
              <a:rPr lang="ru-RU" sz="2000" dirty="0"/>
              <a:t>монастырь </a:t>
            </a:r>
            <a:endParaRPr lang="ru-RU" sz="2000" dirty="0" smtClean="0"/>
          </a:p>
          <a:p>
            <a:r>
              <a:rPr lang="ru-RU" sz="2000" dirty="0"/>
              <a:t>Церковь </a:t>
            </a:r>
            <a:r>
              <a:rPr lang="ru-RU" sz="2000" b="1" dirty="0"/>
              <a:t>Ильи </a:t>
            </a:r>
            <a:r>
              <a:rPr lang="ru-RU" sz="2000" b="1" dirty="0" smtClean="0"/>
              <a:t>Пророка</a:t>
            </a:r>
          </a:p>
          <a:p>
            <a:r>
              <a:rPr lang="ru-RU" sz="2000" b="1" dirty="0"/>
              <a:t>Волжская набережная </a:t>
            </a:r>
            <a:endParaRPr lang="ru-RU" sz="2000" b="1" dirty="0" smtClean="0"/>
          </a:p>
          <a:p>
            <a:r>
              <a:rPr lang="ru-RU" sz="2000" b="1" dirty="0"/>
              <a:t>Стрелка </a:t>
            </a:r>
          </a:p>
          <a:p>
            <a:r>
              <a:rPr lang="ru-RU" sz="2000" dirty="0" smtClean="0"/>
              <a:t>Театр им. </a:t>
            </a:r>
            <a:r>
              <a:rPr lang="ru-RU" sz="2000" b="1" dirty="0" smtClean="0"/>
              <a:t>Федора Волкова </a:t>
            </a:r>
          </a:p>
          <a:p>
            <a:r>
              <a:rPr lang="ru-RU" sz="2000" b="1" dirty="0"/>
              <a:t>Улица Кирова </a:t>
            </a:r>
            <a:r>
              <a:rPr lang="ru-RU" sz="2000" b="1" dirty="0" smtClean="0"/>
              <a:t> </a:t>
            </a:r>
          </a:p>
          <a:p>
            <a:endParaRPr lang="ru-RU" sz="2000" dirty="0"/>
          </a:p>
        </p:txBody>
      </p:sp>
      <p:pic>
        <p:nvPicPr>
          <p:cNvPr id="7" name="Содержимое 6" descr="Похожее изображение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71546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Картинки по запросу спасо-преображенский собор ярослав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спасо-преображенский собор ярослав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артинки по запросу спасо-преображенский собор ярославль"/>
          <p:cNvPicPr>
            <a:picLocks noChangeAspect="1" noChangeArrowheads="1"/>
          </p:cNvPicPr>
          <p:nvPr/>
        </p:nvPicPr>
        <p:blipFill>
          <a:blip r:embed="rId4"/>
          <a:srcRect l="4112" r="11595"/>
          <a:stretch>
            <a:fillRect/>
          </a:stretch>
        </p:blipFill>
        <p:spPr bwMode="auto">
          <a:xfrm>
            <a:off x="3571868" y="2786058"/>
            <a:ext cx="2928958" cy="1954530"/>
          </a:xfrm>
          <a:prstGeom prst="rect">
            <a:avLst/>
          </a:prstGeom>
          <a:noFill/>
        </p:spPr>
      </p:pic>
      <p:pic>
        <p:nvPicPr>
          <p:cNvPr id="5132" name="Picture 12" descr="Картинки по запросу церковь ильи пророка ярослав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714884"/>
            <a:ext cx="2928958" cy="1995043"/>
          </a:xfrm>
          <a:prstGeom prst="rect">
            <a:avLst/>
          </a:prstGeom>
          <a:noFill/>
        </p:spPr>
      </p:pic>
      <p:pic>
        <p:nvPicPr>
          <p:cNvPr id="5134" name="Picture 14" descr="Картинки по запросу волжская набережная ярославль фото"/>
          <p:cNvPicPr>
            <a:picLocks noChangeAspect="1" noChangeArrowheads="1"/>
          </p:cNvPicPr>
          <p:nvPr/>
        </p:nvPicPr>
        <p:blipFill>
          <a:blip r:embed="rId6" cstate="print"/>
          <a:srcRect b="13461"/>
          <a:stretch>
            <a:fillRect/>
          </a:stretch>
        </p:blipFill>
        <p:spPr bwMode="auto">
          <a:xfrm>
            <a:off x="6502400" y="1071546"/>
            <a:ext cx="2641600" cy="1714512"/>
          </a:xfrm>
          <a:prstGeom prst="rect">
            <a:avLst/>
          </a:prstGeom>
          <a:noFill/>
        </p:spPr>
      </p:pic>
      <p:pic>
        <p:nvPicPr>
          <p:cNvPr id="5136" name="Picture 16" descr="Картинки по запросу волжская набережная ярославль фото"/>
          <p:cNvPicPr>
            <a:picLocks noChangeAspect="1" noChangeArrowheads="1"/>
          </p:cNvPicPr>
          <p:nvPr/>
        </p:nvPicPr>
        <p:blipFill>
          <a:blip r:embed="rId7"/>
          <a:srcRect l="15578" r="6493"/>
          <a:stretch>
            <a:fillRect/>
          </a:stretch>
        </p:blipFill>
        <p:spPr bwMode="auto">
          <a:xfrm>
            <a:off x="6500826" y="2786058"/>
            <a:ext cx="2643174" cy="1928826"/>
          </a:xfrm>
          <a:prstGeom prst="rect">
            <a:avLst/>
          </a:prstGeom>
          <a:noFill/>
        </p:spPr>
      </p:pic>
      <p:sp>
        <p:nvSpPr>
          <p:cNvPr id="5138" name="AutoShape 18" descr="Картинки по запросу улица кирова ярославль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2" name="AutoShape 22" descr="Картинки по запросу театр федора волков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4" name="AutoShape 24" descr="&quot;Театр им. Федора Волкова&quot;. Театры Ярослав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8" name="Picture 28" descr="Картинки по запросу театр федора волкова фото"/>
          <p:cNvPicPr>
            <a:picLocks noChangeAspect="1" noChangeArrowheads="1"/>
          </p:cNvPicPr>
          <p:nvPr/>
        </p:nvPicPr>
        <p:blipFill>
          <a:blip r:embed="rId8"/>
          <a:srcRect l="17149" r="3534"/>
          <a:stretch>
            <a:fillRect/>
          </a:stretch>
        </p:blipFill>
        <p:spPr bwMode="auto">
          <a:xfrm>
            <a:off x="6500794" y="4714884"/>
            <a:ext cx="264320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/>
              <a:t>Кострома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3357554" cy="564360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Город Кострома </a:t>
            </a:r>
            <a:r>
              <a:rPr lang="ru-RU" dirty="0"/>
              <a:t>основан в 1152 г, 270 тыс. жителей, расположен  в 301 км к северо-востоку от Москвы. </a:t>
            </a:r>
          </a:p>
          <a:p>
            <a:r>
              <a:rPr lang="ru-RU" b="1" dirty="0" smtClean="0"/>
              <a:t>Туристические </a:t>
            </a:r>
            <a:r>
              <a:rPr lang="ru-RU" b="1" dirty="0"/>
              <a:t>хиты  Костромы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dirty="0"/>
              <a:t>Сусанинская </a:t>
            </a:r>
            <a:r>
              <a:rPr lang="ru-RU" dirty="0"/>
              <a:t>площадь с белокаменными торговыми рядами </a:t>
            </a:r>
            <a:r>
              <a:rPr lang="ru-RU" dirty="0" smtClean="0"/>
              <a:t>и пожарной каланчой</a:t>
            </a:r>
            <a:endParaRPr lang="ru-RU" dirty="0"/>
          </a:p>
          <a:p>
            <a:r>
              <a:rPr lang="ru-RU" b="1" dirty="0"/>
              <a:t>Ипатьевский </a:t>
            </a:r>
            <a:r>
              <a:rPr lang="ru-RU" dirty="0"/>
              <a:t>монастырь с величественным златоглавым </a:t>
            </a:r>
            <a:r>
              <a:rPr lang="ru-RU" b="1" dirty="0"/>
              <a:t>Свято-Троицким</a:t>
            </a:r>
            <a:r>
              <a:rPr lang="ru-RU" dirty="0"/>
              <a:t> собором </a:t>
            </a:r>
            <a:endParaRPr lang="ru-RU" dirty="0" smtClean="0"/>
          </a:p>
          <a:p>
            <a:r>
              <a:rPr lang="ru-RU" b="1" dirty="0" smtClean="0"/>
              <a:t>Костромская слобода </a:t>
            </a:r>
            <a:r>
              <a:rPr lang="ru-RU" dirty="0" smtClean="0"/>
              <a:t>–этнический музей</a:t>
            </a:r>
            <a:r>
              <a:rPr lang="ru-RU" b="1" dirty="0" smtClean="0"/>
              <a:t> </a:t>
            </a:r>
            <a:r>
              <a:rPr lang="ru-RU" dirty="0"/>
              <a:t>деревянного </a:t>
            </a:r>
            <a:r>
              <a:rPr lang="ru-RU" dirty="0" smtClean="0"/>
              <a:t>зодчества</a:t>
            </a:r>
            <a:endParaRPr lang="ru-RU" dirty="0"/>
          </a:p>
          <a:p>
            <a:r>
              <a:rPr lang="ru-RU" dirty="0"/>
              <a:t>Терем </a:t>
            </a:r>
            <a:r>
              <a:rPr lang="ru-RU" b="1" dirty="0" smtClean="0"/>
              <a:t>Снегурочки</a:t>
            </a:r>
            <a:endParaRPr lang="ru-RU" dirty="0"/>
          </a:p>
          <a:p>
            <a:r>
              <a:rPr lang="ru-RU" dirty="0"/>
              <a:t>Музей льна и бересты, музей петровской игрушки, лосиная ферма.</a:t>
            </a:r>
          </a:p>
          <a:p>
            <a:endParaRPr lang="ru-RU" dirty="0"/>
          </a:p>
        </p:txBody>
      </p:sp>
      <p:pic>
        <p:nvPicPr>
          <p:cNvPr id="5" name="Содержимое 4" descr="http://trave-l.ru/img/kostroma/kostroma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785794"/>
            <a:ext cx="2714625" cy="18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Картинки по запросу торговые ряды кострома фото"/>
          <p:cNvPicPr>
            <a:picLocks noChangeAspect="1" noChangeArrowheads="1"/>
          </p:cNvPicPr>
          <p:nvPr/>
        </p:nvPicPr>
        <p:blipFill>
          <a:blip r:embed="rId3" cstate="print"/>
          <a:srcRect l="6510" r="11024"/>
          <a:stretch>
            <a:fillRect/>
          </a:stretch>
        </p:blipFill>
        <p:spPr bwMode="auto">
          <a:xfrm>
            <a:off x="6215074" y="785794"/>
            <a:ext cx="2714649" cy="1841373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ипатьевский монастырь кострома"/>
          <p:cNvPicPr>
            <a:picLocks noChangeAspect="1" noChangeArrowheads="1"/>
          </p:cNvPicPr>
          <p:nvPr/>
        </p:nvPicPr>
        <p:blipFill>
          <a:blip r:embed="rId4"/>
          <a:srcRect l="8197"/>
          <a:stretch>
            <a:fillRect/>
          </a:stretch>
        </p:blipFill>
        <p:spPr bwMode="auto">
          <a:xfrm>
            <a:off x="3500430" y="2571744"/>
            <a:ext cx="2714644" cy="1943100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костромская слобода фото"/>
          <p:cNvPicPr>
            <a:picLocks noChangeAspect="1" noChangeArrowheads="1"/>
          </p:cNvPicPr>
          <p:nvPr/>
        </p:nvPicPr>
        <p:blipFill>
          <a:blip r:embed="rId5"/>
          <a:srcRect r="6862"/>
          <a:stretch>
            <a:fillRect/>
          </a:stretch>
        </p:blipFill>
        <p:spPr bwMode="auto">
          <a:xfrm>
            <a:off x="6215074" y="2571744"/>
            <a:ext cx="2714643" cy="1928826"/>
          </a:xfrm>
          <a:prstGeom prst="rect">
            <a:avLst/>
          </a:prstGeom>
          <a:noFill/>
        </p:spPr>
      </p:pic>
      <p:sp>
        <p:nvSpPr>
          <p:cNvPr id="4104" name="AutoShape 8" descr="Картинки по запросу терем снегурочки в костром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Картинки по запросу терем снегурочки в костроме фото"/>
          <p:cNvPicPr>
            <a:picLocks noChangeAspect="1" noChangeArrowheads="1"/>
          </p:cNvPicPr>
          <p:nvPr/>
        </p:nvPicPr>
        <p:blipFill>
          <a:blip r:embed="rId6"/>
          <a:srcRect r="11420"/>
          <a:stretch>
            <a:fillRect/>
          </a:stretch>
        </p:blipFill>
        <p:spPr bwMode="auto">
          <a:xfrm>
            <a:off x="3500430" y="4500570"/>
            <a:ext cx="2714644" cy="2071702"/>
          </a:xfrm>
          <a:prstGeom prst="rect">
            <a:avLst/>
          </a:prstGeom>
          <a:noFill/>
        </p:spPr>
      </p:pic>
      <p:sp>
        <p:nvSpPr>
          <p:cNvPr id="4108" name="AutoShape 12" descr="Картинки по запросу площадь революции в костром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по запросу площадь революции в костроме фото"/>
          <p:cNvPicPr>
            <a:picLocks noChangeAspect="1" noChangeArrowheads="1"/>
          </p:cNvPicPr>
          <p:nvPr/>
        </p:nvPicPr>
        <p:blipFill>
          <a:blip r:embed="rId7"/>
          <a:srcRect l="3587" r="12846" b="21777"/>
          <a:stretch>
            <a:fillRect/>
          </a:stretch>
        </p:blipFill>
        <p:spPr bwMode="auto">
          <a:xfrm>
            <a:off x="6215074" y="4429132"/>
            <a:ext cx="271464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3429024" cy="51149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Иваново- это </a:t>
            </a:r>
            <a:r>
              <a:rPr lang="ru-RU" dirty="0"/>
              <a:t>текстильный  и культурный  центр </a:t>
            </a:r>
            <a:r>
              <a:rPr lang="ru-RU" dirty="0" smtClean="0"/>
              <a:t>России(основан </a:t>
            </a:r>
            <a:r>
              <a:rPr lang="ru-RU" dirty="0"/>
              <a:t>в 1561 году, 410 тыс. жителей, 280 км от Москвы).</a:t>
            </a:r>
          </a:p>
          <a:p>
            <a:r>
              <a:rPr lang="ru-RU" dirty="0"/>
              <a:t>В современную историю Иваново вошло как столица ситца, поэтому самые посещаемые туристические объекты - </a:t>
            </a:r>
            <a:r>
              <a:rPr lang="ru-RU" b="1" dirty="0"/>
              <a:t>Музей Ивановского ситца и Музей промышленности.  </a:t>
            </a:r>
          </a:p>
          <a:p>
            <a:r>
              <a:rPr lang="ru-RU" dirty="0"/>
              <a:t>В Иванове нет типичной для «Золотого кольца» старины - церквей и монастырей, зато здесь сохранились </a:t>
            </a:r>
            <a:r>
              <a:rPr lang="ru-RU" b="1" dirty="0"/>
              <a:t>текстильные фабрики </a:t>
            </a:r>
            <a:r>
              <a:rPr lang="en-US" b="1" dirty="0" smtClean="0"/>
              <a:t>XIX</a:t>
            </a:r>
            <a:r>
              <a:rPr lang="ru-RU" b="1" dirty="0" smtClean="0"/>
              <a:t> </a:t>
            </a:r>
            <a:r>
              <a:rPr lang="ru-RU" b="1" dirty="0"/>
              <a:t>века </a:t>
            </a:r>
            <a:r>
              <a:rPr lang="ru-RU" dirty="0"/>
              <a:t>и строения в стиле </a:t>
            </a:r>
            <a:r>
              <a:rPr lang="ru-RU" dirty="0" smtClean="0"/>
              <a:t>конструкционизма 20-30 </a:t>
            </a:r>
            <a:r>
              <a:rPr lang="ru-RU" dirty="0"/>
              <a:t>гг.  прошлого века </a:t>
            </a:r>
          </a:p>
          <a:p>
            <a:endParaRPr lang="ru-RU" dirty="0"/>
          </a:p>
        </p:txBody>
      </p:sp>
      <p:pic>
        <p:nvPicPr>
          <p:cNvPr id="5" name="Содержимое 4" descr="http://www.rcc-travel.ru/upload/iblock/c6f/Ivanovo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357298"/>
            <a:ext cx="5334000" cy="38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Владимир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3143272" cy="554357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Город Владимир </a:t>
            </a:r>
            <a:r>
              <a:rPr lang="ru-RU" dirty="0"/>
              <a:t>основан в 990 году, 340 тыс.  жителей, 180 км к северо-востоку от Москвы. </a:t>
            </a:r>
          </a:p>
          <a:p>
            <a:r>
              <a:rPr lang="ru-RU" b="1" dirty="0" smtClean="0"/>
              <a:t>Достопримечательности Владимира:</a:t>
            </a:r>
            <a:endParaRPr lang="ru-RU" b="1" dirty="0"/>
          </a:p>
          <a:p>
            <a:r>
              <a:rPr lang="ru-RU" b="1" i="1" dirty="0"/>
              <a:t>Успенский собор </a:t>
            </a:r>
            <a:r>
              <a:rPr lang="ru-RU" dirty="0"/>
              <a:t>– главный храм Владимирской Руси, построенный при Андрее Боголюбском в </a:t>
            </a:r>
            <a:r>
              <a:rPr lang="en-US" dirty="0"/>
              <a:t>XII</a:t>
            </a:r>
            <a:r>
              <a:rPr lang="ru-RU" dirty="0"/>
              <a:t> веке. </a:t>
            </a:r>
            <a:r>
              <a:rPr lang="ru-RU" dirty="0" smtClean="0"/>
              <a:t>Здесь </a:t>
            </a:r>
            <a:r>
              <a:rPr lang="ru-RU" dirty="0"/>
              <a:t>князья венчались на великое Владимирское княжение.</a:t>
            </a:r>
          </a:p>
          <a:p>
            <a:r>
              <a:rPr lang="ru-RU" b="1" i="1" dirty="0"/>
              <a:t>Дмитриевский собор </a:t>
            </a:r>
            <a:r>
              <a:rPr lang="en-US" b="1" i="1" dirty="0"/>
              <a:t>XII</a:t>
            </a:r>
            <a:r>
              <a:rPr lang="ru-RU" i="1" dirty="0"/>
              <a:t> </a:t>
            </a:r>
            <a:r>
              <a:rPr lang="ru-RU" b="1" i="1" dirty="0"/>
              <a:t>века </a:t>
            </a:r>
            <a:r>
              <a:rPr lang="ru-RU" dirty="0" smtClean="0"/>
              <a:t>– (одноглавый </a:t>
            </a:r>
            <a:r>
              <a:rPr lang="ru-RU" dirty="0"/>
              <a:t>придворный храм Всеволода Большое </a:t>
            </a:r>
            <a:r>
              <a:rPr lang="ru-RU" dirty="0" smtClean="0"/>
              <a:t>Гнездо) </a:t>
            </a:r>
            <a:endParaRPr lang="ru-RU" dirty="0"/>
          </a:p>
          <a:p>
            <a:r>
              <a:rPr lang="ru-RU" b="1" i="1" dirty="0"/>
              <a:t>Золотые </a:t>
            </a:r>
            <a:r>
              <a:rPr lang="ru-RU" b="1" i="1" dirty="0" smtClean="0"/>
              <a:t>ворота</a:t>
            </a:r>
            <a:r>
              <a:rPr lang="en-US" b="1" i="1" dirty="0" smtClean="0"/>
              <a:t> XII </a:t>
            </a:r>
            <a:r>
              <a:rPr lang="ru-RU" b="1" i="1" dirty="0" smtClean="0"/>
              <a:t>века </a:t>
            </a:r>
            <a:r>
              <a:rPr lang="ru-RU" dirty="0" smtClean="0"/>
              <a:t>(построены </a:t>
            </a:r>
            <a:r>
              <a:rPr lang="ru-RU" dirty="0"/>
              <a:t>при Андрее </a:t>
            </a:r>
            <a:r>
              <a:rPr lang="ru-RU" dirty="0" smtClean="0"/>
              <a:t>Боголюбском)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http://kelohouse.ru/images/dom251/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8701" t="19325" r="20035"/>
          <a:stretch>
            <a:fillRect/>
          </a:stretch>
        </p:blipFill>
        <p:spPr bwMode="auto">
          <a:xfrm>
            <a:off x="6357950" y="3214686"/>
            <a:ext cx="2214578" cy="20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Картинки по запросу успенский собор владими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успенский собор владими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успенский собор владимир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Картинки по запросу успенский собор владимир фото"/>
          <p:cNvPicPr>
            <a:picLocks noChangeAspect="1" noChangeArrowheads="1"/>
          </p:cNvPicPr>
          <p:nvPr/>
        </p:nvPicPr>
        <p:blipFill>
          <a:blip r:embed="rId3" cstate="print"/>
          <a:srcRect l="27061" r="5731"/>
          <a:stretch>
            <a:fillRect/>
          </a:stretch>
        </p:blipFill>
        <p:spPr bwMode="auto">
          <a:xfrm>
            <a:off x="3857620" y="785794"/>
            <a:ext cx="2500330" cy="2457080"/>
          </a:xfrm>
          <a:prstGeom prst="rect">
            <a:avLst/>
          </a:prstGeom>
          <a:noFill/>
        </p:spPr>
      </p:pic>
      <p:pic>
        <p:nvPicPr>
          <p:cNvPr id="2066" name="Picture 18" descr="Картинки по запросу дмитриевский собор"/>
          <p:cNvPicPr>
            <a:picLocks noChangeAspect="1" noChangeArrowheads="1"/>
          </p:cNvPicPr>
          <p:nvPr/>
        </p:nvPicPr>
        <p:blipFill>
          <a:blip r:embed="rId4" cstate="print"/>
          <a:srcRect t="9590" b="10607"/>
          <a:stretch>
            <a:fillRect/>
          </a:stretch>
        </p:blipFill>
        <p:spPr bwMode="auto">
          <a:xfrm>
            <a:off x="6357950" y="785794"/>
            <a:ext cx="2209800" cy="2465950"/>
          </a:xfrm>
          <a:prstGeom prst="rect">
            <a:avLst/>
          </a:prstGeom>
          <a:noFill/>
        </p:spPr>
      </p:pic>
      <p:pic>
        <p:nvPicPr>
          <p:cNvPr id="2068" name="Picture 20" descr="Картинки по запросу золотые ворота"/>
          <p:cNvPicPr>
            <a:picLocks noChangeAspect="1" noChangeArrowheads="1"/>
          </p:cNvPicPr>
          <p:nvPr/>
        </p:nvPicPr>
        <p:blipFill>
          <a:blip r:embed="rId5"/>
          <a:srcRect l="7748"/>
          <a:stretch>
            <a:fillRect/>
          </a:stretch>
        </p:blipFill>
        <p:spPr bwMode="auto">
          <a:xfrm>
            <a:off x="3857620" y="3214686"/>
            <a:ext cx="2500330" cy="2076450"/>
          </a:xfrm>
          <a:prstGeom prst="rect">
            <a:avLst/>
          </a:prstGeom>
          <a:noFill/>
        </p:spPr>
      </p:pic>
      <p:pic>
        <p:nvPicPr>
          <p:cNvPr id="2070" name="Picture 22" descr="Старинный город Владимир"/>
          <p:cNvPicPr>
            <a:picLocks noChangeAspect="1" noChangeArrowheads="1"/>
          </p:cNvPicPr>
          <p:nvPr/>
        </p:nvPicPr>
        <p:blipFill>
          <a:blip r:embed="rId6"/>
          <a:srcRect l="-8333" b="35672"/>
          <a:stretch>
            <a:fillRect/>
          </a:stretch>
        </p:blipFill>
        <p:spPr bwMode="auto">
          <a:xfrm>
            <a:off x="3428992" y="5286388"/>
            <a:ext cx="5150626" cy="13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497</Words>
  <Application>Microsoft Office PowerPoint</Application>
  <PresentationFormat>Экран (4:3)</PresentationFormat>
  <Paragraphs>58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Путешествие по городам «Золотого кольца»</vt:lpstr>
      <vt:lpstr>Основные города «Золотого кольца»</vt:lpstr>
      <vt:lpstr>Сергиев-Посад</vt:lpstr>
      <vt:lpstr>Переславль-Залесский </vt:lpstr>
      <vt:lpstr>Ростов Великий</vt:lpstr>
      <vt:lpstr>Ярославль</vt:lpstr>
      <vt:lpstr>Кострома</vt:lpstr>
      <vt:lpstr>Иваново</vt:lpstr>
      <vt:lpstr>Владимир</vt:lpstr>
      <vt:lpstr>Суздаль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«Золотое кольцо» России</dc:title>
  <dc:creator>Home</dc:creator>
  <cp:lastModifiedBy>Дарья Булгакова</cp:lastModifiedBy>
  <cp:revision>42</cp:revision>
  <dcterms:created xsi:type="dcterms:W3CDTF">2017-02-10T16:25:35Z</dcterms:created>
  <dcterms:modified xsi:type="dcterms:W3CDTF">2019-05-15T13:23:01Z</dcterms:modified>
</cp:coreProperties>
</file>