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9" r:id="rId2"/>
    <p:sldId id="281" r:id="rId3"/>
    <p:sldId id="278" r:id="rId4"/>
    <p:sldId id="272" r:id="rId5"/>
    <p:sldId id="280" r:id="rId6"/>
    <p:sldId id="256" r:id="rId7"/>
    <p:sldId id="275" r:id="rId8"/>
    <p:sldId id="279" r:id="rId9"/>
    <p:sldId id="258" r:id="rId10"/>
    <p:sldId id="274" r:id="rId11"/>
    <p:sldId id="273" r:id="rId12"/>
    <p:sldId id="264" r:id="rId13"/>
    <p:sldId id="259" r:id="rId14"/>
    <p:sldId id="265" r:id="rId15"/>
    <p:sldId id="266" r:id="rId16"/>
    <p:sldId id="263" r:id="rId17"/>
    <p:sldId id="260" r:id="rId18"/>
    <p:sldId id="261" r:id="rId19"/>
    <p:sldId id="262" r:id="rId20"/>
    <p:sldId id="267" r:id="rId21"/>
    <p:sldId id="285" r:id="rId22"/>
    <p:sldId id="283" r:id="rId23"/>
    <p:sldId id="286" r:id="rId24"/>
    <p:sldId id="287" r:id="rId25"/>
    <p:sldId id="268" r:id="rId26"/>
    <p:sldId id="269" r:id="rId27"/>
    <p:sldId id="270" r:id="rId28"/>
    <p:sldId id="271" r:id="rId29"/>
    <p:sldId id="276" r:id="rId30"/>
    <p:sldId id="288" r:id="rId3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0" autoAdjust="0"/>
    <p:restoredTop sz="94747" autoAdjust="0"/>
  </p:normalViewPr>
  <p:slideViewPr>
    <p:cSldViewPr>
      <p:cViewPr varScale="1">
        <p:scale>
          <a:sx n="89" d="100"/>
          <a:sy n="89" d="100"/>
        </p:scale>
        <p:origin x="-109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66DB6A55-1928-4274-92E2-E777C57F85A2}" type="datetimeFigureOut">
              <a:rPr lang="ru-RU" smtClean="0"/>
              <a:pPr/>
              <a:t>20.06.2019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FBB473F-5898-41E1-9E5E-67F0EB473C9A}"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6DB6A55-1928-4274-92E2-E777C57F85A2}" type="datetimeFigureOut">
              <a:rPr lang="ru-RU" smtClean="0"/>
              <a:pPr/>
              <a:t>20.06.2019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FBB473F-5898-41E1-9E5E-67F0EB473C9A}"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6DB6A55-1928-4274-92E2-E777C57F85A2}" type="datetimeFigureOut">
              <a:rPr lang="ru-RU" smtClean="0"/>
              <a:pPr/>
              <a:t>20.06.2019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FBB473F-5898-41E1-9E5E-67F0EB473C9A}"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6DB6A55-1928-4274-92E2-E777C57F85A2}" type="datetimeFigureOut">
              <a:rPr lang="ru-RU" smtClean="0"/>
              <a:pPr/>
              <a:t>20.06.2019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FBB473F-5898-41E1-9E5E-67F0EB473C9A}"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66DB6A55-1928-4274-92E2-E777C57F85A2}" type="datetimeFigureOut">
              <a:rPr lang="ru-RU" smtClean="0"/>
              <a:pPr/>
              <a:t>20.06.2019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FBB473F-5898-41E1-9E5E-67F0EB473C9A}"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66DB6A55-1928-4274-92E2-E777C57F85A2}" type="datetimeFigureOut">
              <a:rPr lang="ru-RU" smtClean="0"/>
              <a:pPr/>
              <a:t>20.06.2019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FBB473F-5898-41E1-9E5E-67F0EB473C9A}"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66DB6A55-1928-4274-92E2-E777C57F85A2}" type="datetimeFigureOut">
              <a:rPr lang="ru-RU" smtClean="0"/>
              <a:pPr/>
              <a:t>20.06.2019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FBB473F-5898-41E1-9E5E-67F0EB473C9A}"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66DB6A55-1928-4274-92E2-E777C57F85A2}" type="datetimeFigureOut">
              <a:rPr lang="ru-RU" smtClean="0"/>
              <a:pPr/>
              <a:t>20.06.2019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FBB473F-5898-41E1-9E5E-67F0EB473C9A}"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6DB6A55-1928-4274-92E2-E777C57F85A2}" type="datetimeFigureOut">
              <a:rPr lang="ru-RU" smtClean="0"/>
              <a:pPr/>
              <a:t>20.06.2019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FBB473F-5898-41E1-9E5E-67F0EB473C9A}"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66DB6A55-1928-4274-92E2-E777C57F85A2}" type="datetimeFigureOut">
              <a:rPr lang="ru-RU" smtClean="0"/>
              <a:pPr/>
              <a:t>20.06.2019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FBB473F-5898-41E1-9E5E-67F0EB473C9A}"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66DB6A55-1928-4274-92E2-E777C57F85A2}" type="datetimeFigureOut">
              <a:rPr lang="ru-RU" smtClean="0"/>
              <a:pPr/>
              <a:t>20.06.2019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FBB473F-5898-41E1-9E5E-67F0EB473C9A}"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DB6A55-1928-4274-92E2-E777C57F85A2}" type="datetimeFigureOut">
              <a:rPr lang="ru-RU" smtClean="0"/>
              <a:pPr/>
              <a:t>20.06.2019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BB473F-5898-41E1-9E5E-67F0EB473C9A}"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r>
              <a:rPr lang="ru-RU" dirty="0" smtClean="0"/>
              <a:t>Презентацию выполнила Новикова </a:t>
            </a:r>
            <a:r>
              <a:rPr lang="ru-RU" dirty="0" err="1" smtClean="0"/>
              <a:t>Лиза,ученица</a:t>
            </a:r>
            <a:r>
              <a:rPr lang="ru-RU" dirty="0" smtClean="0"/>
              <a:t> 11 класса средней школы №78 </a:t>
            </a:r>
            <a:r>
              <a:rPr lang="ru-RU" dirty="0" err="1" smtClean="0"/>
              <a:t>г.Ярославля</a:t>
            </a:r>
            <a:r>
              <a:rPr lang="ru-RU" dirty="0" smtClean="0"/>
              <a:t>.</a:t>
            </a:r>
          </a:p>
          <a:p>
            <a:r>
              <a:rPr lang="ru-RU" dirty="0" smtClean="0"/>
              <a:t>Учитель </a:t>
            </a:r>
            <a:r>
              <a:rPr lang="ru-RU" dirty="0" err="1" smtClean="0"/>
              <a:t>Федорина</a:t>
            </a:r>
            <a:r>
              <a:rPr lang="ru-RU" dirty="0" smtClean="0"/>
              <a:t> О.В.</a:t>
            </a:r>
            <a:endParaRPr lang="ru-RU" dirty="0"/>
          </a:p>
        </p:txBody>
      </p:sp>
    </p:spTree>
    <p:extLst>
      <p:ext uri="{BB962C8B-B14F-4D97-AF65-F5344CB8AC3E}">
        <p14:creationId xmlns:p14="http://schemas.microsoft.com/office/powerpoint/2010/main" val="24293304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en-US" dirty="0" smtClean="0"/>
              <a:t>This is Beverly Hills</a:t>
            </a:r>
            <a:endParaRPr lang="ru-RU" dirty="0"/>
          </a:p>
        </p:txBody>
      </p:sp>
      <p:sp>
        <p:nvSpPr>
          <p:cNvPr id="3" name="Содержимое 2"/>
          <p:cNvSpPr>
            <a:spLocks noGrp="1"/>
          </p:cNvSpPr>
          <p:nvPr>
            <p:ph sz="half" idx="1"/>
          </p:nvPr>
        </p:nvSpPr>
        <p:spPr/>
        <p:txBody>
          <a:bodyPr/>
          <a:lstStyle/>
          <a:p>
            <a:pPr lvl="0"/>
            <a:r>
              <a:rPr lang="en-US" dirty="0" smtClean="0"/>
              <a:t> It is situated near Los Angeles. Most movie stars live here and they can feel safe: the Beverly Hills police are sure to turn up seconds after a call. </a:t>
            </a:r>
            <a:endParaRPr lang="ru-RU" dirty="0" smtClean="0"/>
          </a:p>
          <a:p>
            <a:pPr lvl="0"/>
            <a:r>
              <a:rPr lang="en-US" dirty="0" smtClean="0"/>
              <a:t> </a:t>
            </a:r>
            <a:endParaRPr lang="ru-RU" dirty="0" smtClean="0"/>
          </a:p>
          <a:p>
            <a:endParaRPr lang="ru-RU" dirty="0"/>
          </a:p>
        </p:txBody>
      </p:sp>
      <p:pic>
        <p:nvPicPr>
          <p:cNvPr id="2050" name="Picture 2"/>
          <p:cNvPicPr>
            <a:picLocks noGrp="1" noChangeAspect="1" noChangeArrowheads="1"/>
          </p:cNvPicPr>
          <p:nvPr>
            <p:ph sz="half" idx="2"/>
          </p:nvPr>
        </p:nvPicPr>
        <p:blipFill>
          <a:blip r:embed="rId2"/>
          <a:srcRect/>
          <a:stretch>
            <a:fillRect/>
          </a:stretch>
        </p:blipFill>
        <p:spPr bwMode="auto">
          <a:xfrm>
            <a:off x="5476874" y="1643050"/>
            <a:ext cx="3452843" cy="214314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5857884" y="3857628"/>
            <a:ext cx="2643206" cy="30003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endParaRPr lang="ru-RU" dirty="0"/>
          </a:p>
        </p:txBody>
      </p:sp>
      <p:sp>
        <p:nvSpPr>
          <p:cNvPr id="3" name="Содержимое 2"/>
          <p:cNvSpPr>
            <a:spLocks noGrp="1"/>
          </p:cNvSpPr>
          <p:nvPr>
            <p:ph sz="half" idx="1"/>
          </p:nvPr>
        </p:nvSpPr>
        <p:spPr/>
        <p:txBody>
          <a:bodyPr>
            <a:normAutofit fontScale="25000" lnSpcReduction="20000"/>
          </a:bodyPr>
          <a:lstStyle/>
          <a:p>
            <a:pPr lvl="0"/>
            <a:r>
              <a:rPr lang="en-US" sz="9600" dirty="0" smtClean="0"/>
              <a:t> This is a huge shopping mall, called Hollywood and Highland. There is the Kodak Theatre, where the Oscars take place. Every year, usually in February, celebrities are sure to come for the most important event in show biz: Oscar Night. On that day the prestigious Academy Awards, called "the Oscars" are presented for year's best achievements in the film world. </a:t>
            </a:r>
            <a:endParaRPr lang="ru-RU" sz="9600" dirty="0" smtClean="0"/>
          </a:p>
          <a:p>
            <a:pPr lvl="0"/>
            <a:r>
              <a:rPr lang="en-US" sz="4000" dirty="0" smtClean="0"/>
              <a:t> </a:t>
            </a:r>
            <a:endParaRPr lang="ru-RU" sz="4000" dirty="0"/>
          </a:p>
        </p:txBody>
      </p:sp>
      <p:pic>
        <p:nvPicPr>
          <p:cNvPr id="3074" name="Picture 2"/>
          <p:cNvPicPr>
            <a:picLocks noGrp="1" noChangeAspect="1" noChangeArrowheads="1"/>
          </p:cNvPicPr>
          <p:nvPr>
            <p:ph sz="half" idx="2"/>
          </p:nvPr>
        </p:nvPicPr>
        <p:blipFill>
          <a:blip r:embed="rId2"/>
          <a:srcRect/>
          <a:stretch>
            <a:fillRect/>
          </a:stretch>
        </p:blipFill>
        <p:spPr bwMode="auto">
          <a:xfrm>
            <a:off x="4648200" y="2620535"/>
            <a:ext cx="4038600" cy="248529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r>
              <a:rPr lang="en-US" dirty="0" smtClean="0"/>
              <a:t>Kodak Theatre</a:t>
            </a:r>
            <a:endParaRPr lang="ru-RU" dirty="0"/>
          </a:p>
        </p:txBody>
      </p:sp>
      <p:pic>
        <p:nvPicPr>
          <p:cNvPr id="4" name="Содержимое 3"/>
          <p:cNvPicPr>
            <a:picLocks noGrp="1"/>
          </p:cNvPicPr>
          <p:nvPr>
            <p:ph sz="half" idx="1"/>
          </p:nvPr>
        </p:nvPicPr>
        <p:blipFill>
          <a:blip r:embed="rId2"/>
          <a:stretch>
            <a:fillRect/>
          </a:stretch>
        </p:blipFill>
        <p:spPr bwMode="auto">
          <a:xfrm>
            <a:off x="214282" y="2143116"/>
            <a:ext cx="4643470" cy="3571900"/>
          </a:xfrm>
          <a:prstGeom prst="rect">
            <a:avLst/>
          </a:prstGeom>
          <a:noFill/>
          <a:ln w="9525">
            <a:noFill/>
            <a:miter lim="800000"/>
            <a:headEnd/>
            <a:tailEnd/>
          </a:ln>
        </p:spPr>
      </p:pic>
      <p:sp>
        <p:nvSpPr>
          <p:cNvPr id="6" name="Содержимое 5"/>
          <p:cNvSpPr>
            <a:spLocks noGrp="1"/>
          </p:cNvSpPr>
          <p:nvPr>
            <p:ph sz="half" idx="2"/>
          </p:nvPr>
        </p:nvSpPr>
        <p:spPr/>
        <p:txBody>
          <a:bodyPr>
            <a:normAutofit fontScale="92500"/>
          </a:bodyPr>
          <a:lstStyle/>
          <a:p>
            <a:r>
              <a:rPr lang="en-US" dirty="0" smtClean="0"/>
              <a:t>Is a part of Hollywood and Highland Centre. It has got 60 shops, 9 restaurants, 2 popular night clubs and 6 cinema halls of the Chinese Theatre.</a:t>
            </a:r>
            <a:r>
              <a:rPr lang="en-US" dirty="0"/>
              <a:t> The Academy Awards are given every year by the US Academy of Motion Picture Arts and </a:t>
            </a:r>
            <a:r>
              <a:rPr lang="en-US" dirty="0" smtClean="0"/>
              <a:t>Sciences here.</a:t>
            </a:r>
            <a:endParaRPr lang="ru-RU" dirty="0"/>
          </a:p>
          <a:p>
            <a:endParaRPr lang="ru-RU"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fontScale="90000"/>
          </a:bodyPr>
          <a:lstStyle/>
          <a:p>
            <a:r>
              <a:rPr lang="en-US" dirty="0" smtClean="0"/>
              <a:t>One of the greatest events in Hollywood</a:t>
            </a:r>
            <a:endParaRPr lang="ru-RU" dirty="0"/>
          </a:p>
        </p:txBody>
      </p:sp>
      <p:pic>
        <p:nvPicPr>
          <p:cNvPr id="4" name="Содержимое 3"/>
          <p:cNvPicPr>
            <a:picLocks noGrp="1"/>
          </p:cNvPicPr>
          <p:nvPr>
            <p:ph sz="half" idx="1"/>
          </p:nvPr>
        </p:nvPicPr>
        <p:blipFill>
          <a:blip r:embed="rId2"/>
          <a:stretch>
            <a:fillRect/>
          </a:stretch>
        </p:blipFill>
        <p:spPr bwMode="auto">
          <a:xfrm>
            <a:off x="571500" y="2434431"/>
            <a:ext cx="3810000" cy="2857500"/>
          </a:xfrm>
          <a:prstGeom prst="rect">
            <a:avLst/>
          </a:prstGeom>
          <a:noFill/>
          <a:ln w="9525">
            <a:noFill/>
            <a:miter lim="800000"/>
            <a:headEnd/>
            <a:tailEnd/>
          </a:ln>
        </p:spPr>
      </p:pic>
      <p:sp>
        <p:nvSpPr>
          <p:cNvPr id="6" name="Содержимое 5"/>
          <p:cNvSpPr>
            <a:spLocks noGrp="1"/>
          </p:cNvSpPr>
          <p:nvPr>
            <p:ph sz="half" idx="2"/>
          </p:nvPr>
        </p:nvSpPr>
        <p:spPr/>
        <p:txBody>
          <a:bodyPr/>
          <a:lstStyle/>
          <a:p>
            <a:r>
              <a:rPr lang="en-US" dirty="0"/>
              <a:t>i</a:t>
            </a:r>
            <a:r>
              <a:rPr lang="en-US" dirty="0" smtClean="0"/>
              <a:t>s the annual presentation of Oscar, the legendary figurine which is the highest Award of the American Cinema Academy. Its aim is to further the development of cinematography.</a:t>
            </a:r>
            <a:endParaRPr lang="ru-RU"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normAutofit fontScale="90000"/>
          </a:bodyPr>
          <a:lstStyle/>
          <a:p>
            <a:r>
              <a:rPr lang="en-US" dirty="0" smtClean="0"/>
              <a:t>Every year in February the American press publishes the titles of films </a:t>
            </a:r>
            <a:endParaRPr lang="ru-RU" dirty="0"/>
          </a:p>
        </p:txBody>
      </p:sp>
      <p:pic>
        <p:nvPicPr>
          <p:cNvPr id="4" name="Содержимое 3"/>
          <p:cNvPicPr>
            <a:picLocks noGrp="1"/>
          </p:cNvPicPr>
          <p:nvPr>
            <p:ph sz="half" idx="1"/>
          </p:nvPr>
        </p:nvPicPr>
        <p:blipFill>
          <a:blip r:embed="rId2"/>
          <a:stretch>
            <a:fillRect/>
          </a:stretch>
        </p:blipFill>
        <p:spPr bwMode="auto">
          <a:xfrm>
            <a:off x="457200" y="2435745"/>
            <a:ext cx="4038600" cy="2854872"/>
          </a:xfrm>
          <a:prstGeom prst="rect">
            <a:avLst/>
          </a:prstGeom>
          <a:noFill/>
          <a:ln w="9525">
            <a:noFill/>
            <a:miter lim="800000"/>
            <a:headEnd/>
            <a:tailEnd/>
          </a:ln>
        </p:spPr>
      </p:pic>
      <p:sp>
        <p:nvSpPr>
          <p:cNvPr id="7" name="Содержимое 6"/>
          <p:cNvSpPr>
            <a:spLocks noGrp="1"/>
          </p:cNvSpPr>
          <p:nvPr>
            <p:ph sz="half" idx="2"/>
          </p:nvPr>
        </p:nvSpPr>
        <p:spPr/>
        <p:txBody>
          <a:bodyPr>
            <a:normAutofit lnSpcReduction="10000"/>
          </a:bodyPr>
          <a:lstStyle/>
          <a:p>
            <a:r>
              <a:rPr lang="en-US" dirty="0"/>
              <a:t>w</a:t>
            </a:r>
            <a:r>
              <a:rPr lang="en-US" dirty="0" smtClean="0"/>
              <a:t>hich have been chosen for the competition.</a:t>
            </a:r>
            <a:r>
              <a:rPr lang="ru-RU" dirty="0" smtClean="0"/>
              <a:t> </a:t>
            </a:r>
            <a:r>
              <a:rPr lang="en-US" dirty="0" smtClean="0"/>
              <a:t>On the presentation day there is a magnificent show in the Los Angeles Music Centre. Awards are given to the best actor, for the best script, for music, to the best actress .</a:t>
            </a:r>
            <a:endParaRPr lang="ru-RU"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dirty="0"/>
          </a:p>
        </p:txBody>
      </p:sp>
      <p:pic>
        <p:nvPicPr>
          <p:cNvPr id="4" name="Содержимое 3"/>
          <p:cNvPicPr>
            <a:picLocks noGrp="1"/>
          </p:cNvPicPr>
          <p:nvPr>
            <p:ph sz="half" idx="1"/>
          </p:nvPr>
        </p:nvPicPr>
        <p:blipFill>
          <a:blip r:embed="rId2"/>
          <a:stretch>
            <a:fillRect/>
          </a:stretch>
        </p:blipFill>
        <p:spPr bwMode="auto">
          <a:xfrm>
            <a:off x="903125" y="1600200"/>
            <a:ext cx="3146749" cy="4525963"/>
          </a:xfrm>
          <a:prstGeom prst="rect">
            <a:avLst/>
          </a:prstGeom>
          <a:noFill/>
          <a:ln w="9525">
            <a:noFill/>
            <a:miter lim="800000"/>
            <a:headEnd/>
            <a:tailEnd/>
          </a:ln>
        </p:spPr>
      </p:pic>
      <p:sp>
        <p:nvSpPr>
          <p:cNvPr id="6" name="Содержимое 5"/>
          <p:cNvSpPr>
            <a:spLocks noGrp="1"/>
          </p:cNvSpPr>
          <p:nvPr>
            <p:ph sz="half" idx="2"/>
          </p:nvPr>
        </p:nvSpPr>
        <p:spPr/>
        <p:txBody>
          <a:bodyPr/>
          <a:lstStyle/>
          <a:p>
            <a:r>
              <a:rPr lang="en-US" dirty="0" smtClean="0"/>
              <a:t>Every 30 minutes there is an excursion about the theatre. For adults it costs 15 dollars. The walls of the hall are decorated with the </a:t>
            </a:r>
            <a:r>
              <a:rPr lang="en-US" dirty="0" err="1" smtClean="0"/>
              <a:t>fotos</a:t>
            </a:r>
            <a:r>
              <a:rPr lang="en-US" dirty="0" smtClean="0"/>
              <a:t>  of the famous people – the winners of Oscar.</a:t>
            </a:r>
            <a:endParaRPr lang="ru-RU"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r>
              <a:rPr lang="en-US" dirty="0" smtClean="0"/>
              <a:t>The Chinese Theatre</a:t>
            </a:r>
            <a:endParaRPr lang="ru-RU" dirty="0"/>
          </a:p>
        </p:txBody>
      </p:sp>
      <p:pic>
        <p:nvPicPr>
          <p:cNvPr id="4" name="Содержимое 3"/>
          <p:cNvPicPr>
            <a:picLocks noGrp="1"/>
          </p:cNvPicPr>
          <p:nvPr>
            <p:ph sz="half" idx="1"/>
          </p:nvPr>
        </p:nvPicPr>
        <p:blipFill>
          <a:blip r:embed="rId2"/>
          <a:stretch>
            <a:fillRect/>
          </a:stretch>
        </p:blipFill>
        <p:spPr bwMode="auto">
          <a:xfrm>
            <a:off x="457200" y="2516981"/>
            <a:ext cx="4038600" cy="2692400"/>
          </a:xfrm>
          <a:prstGeom prst="rect">
            <a:avLst/>
          </a:prstGeom>
          <a:noFill/>
          <a:ln w="9525">
            <a:noFill/>
            <a:miter lim="800000"/>
            <a:headEnd/>
            <a:tailEnd/>
          </a:ln>
        </p:spPr>
      </p:pic>
      <p:sp>
        <p:nvSpPr>
          <p:cNvPr id="6" name="Содержимое 5"/>
          <p:cNvSpPr>
            <a:spLocks noGrp="1"/>
          </p:cNvSpPr>
          <p:nvPr>
            <p:ph sz="half" idx="2"/>
          </p:nvPr>
        </p:nvSpPr>
        <p:spPr/>
        <p:txBody>
          <a:bodyPr/>
          <a:lstStyle/>
          <a:p>
            <a:r>
              <a:rPr lang="en-US" dirty="0"/>
              <a:t>i</a:t>
            </a:r>
            <a:r>
              <a:rPr lang="en-US" dirty="0" smtClean="0"/>
              <a:t>s situated on the Hollywood Boulevard. It has got 1162 seats. A lot of cinema – goers including stars like to watch films here. It has become a historical and cultural sight of Los Angeles.</a:t>
            </a:r>
            <a:endParaRPr lang="ru-RU"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r>
              <a:rPr lang="en-US" dirty="0" smtClean="0"/>
              <a:t>Another tradition is the ceremony</a:t>
            </a:r>
            <a:endParaRPr lang="ru-RU" dirty="0"/>
          </a:p>
        </p:txBody>
      </p:sp>
      <p:pic>
        <p:nvPicPr>
          <p:cNvPr id="4" name="Содержимое 3"/>
          <p:cNvPicPr>
            <a:picLocks noGrp="1"/>
          </p:cNvPicPr>
          <p:nvPr>
            <p:ph sz="half" idx="1"/>
          </p:nvPr>
        </p:nvPicPr>
        <p:blipFill>
          <a:blip r:embed="rId2"/>
          <a:stretch>
            <a:fillRect/>
          </a:stretch>
        </p:blipFill>
        <p:spPr bwMode="auto">
          <a:xfrm>
            <a:off x="457200" y="2348706"/>
            <a:ext cx="4038600" cy="3028950"/>
          </a:xfrm>
          <a:prstGeom prst="rect">
            <a:avLst/>
          </a:prstGeom>
          <a:noFill/>
          <a:ln w="9525">
            <a:noFill/>
            <a:miter lim="800000"/>
            <a:headEnd/>
            <a:tailEnd/>
          </a:ln>
        </p:spPr>
      </p:pic>
      <p:sp>
        <p:nvSpPr>
          <p:cNvPr id="6" name="Содержимое 5"/>
          <p:cNvSpPr>
            <a:spLocks noGrp="1"/>
          </p:cNvSpPr>
          <p:nvPr>
            <p:ph sz="half" idx="2"/>
          </p:nvPr>
        </p:nvSpPr>
        <p:spPr/>
        <p:txBody>
          <a:bodyPr/>
          <a:lstStyle/>
          <a:p>
            <a:r>
              <a:rPr lang="en-US" dirty="0"/>
              <a:t>o</a:t>
            </a:r>
            <a:r>
              <a:rPr lang="en-US" dirty="0" smtClean="0"/>
              <a:t>f leaving  one’s footprints or handprints on the pavement in front of the Chinese Theatre. Some actors consider it too pompous and do not accept the invitation for the ceremony. </a:t>
            </a:r>
            <a:endParaRPr lang="ru-RU"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a:bodyPr>
          <a:lstStyle/>
          <a:p>
            <a:r>
              <a:rPr lang="en-US" dirty="0" smtClean="0"/>
              <a:t> </a:t>
            </a:r>
            <a:endParaRPr lang="ru-RU" dirty="0"/>
          </a:p>
        </p:txBody>
      </p:sp>
      <p:pic>
        <p:nvPicPr>
          <p:cNvPr id="4" name="Содержимое 3"/>
          <p:cNvPicPr>
            <a:picLocks noGrp="1"/>
          </p:cNvPicPr>
          <p:nvPr>
            <p:ph sz="half" idx="1"/>
          </p:nvPr>
        </p:nvPicPr>
        <p:blipFill>
          <a:blip r:embed="rId2"/>
          <a:stretch>
            <a:fillRect/>
          </a:stretch>
        </p:blipFill>
        <p:spPr bwMode="auto">
          <a:xfrm>
            <a:off x="4857752" y="3429000"/>
            <a:ext cx="4038600" cy="3028950"/>
          </a:xfrm>
          <a:prstGeom prst="rect">
            <a:avLst/>
          </a:prstGeom>
          <a:noFill/>
          <a:ln w="9525">
            <a:noFill/>
            <a:miter lim="800000"/>
            <a:headEnd/>
            <a:tailEnd/>
          </a:ln>
        </p:spPr>
      </p:pic>
      <p:sp>
        <p:nvSpPr>
          <p:cNvPr id="6" name="Содержимое 5"/>
          <p:cNvSpPr>
            <a:spLocks noGrp="1"/>
          </p:cNvSpPr>
          <p:nvPr>
            <p:ph sz="half" idx="2"/>
          </p:nvPr>
        </p:nvSpPr>
        <p:spPr/>
        <p:txBody>
          <a:bodyPr/>
          <a:lstStyle/>
          <a:p>
            <a:r>
              <a:rPr lang="en-US" dirty="0" smtClean="0"/>
              <a:t>The first footprints left the star of the silent film – Norma </a:t>
            </a:r>
            <a:r>
              <a:rPr lang="en-US" dirty="0" err="1" smtClean="0"/>
              <a:t>Talmadge</a:t>
            </a:r>
            <a:r>
              <a:rPr lang="en-US" dirty="0" smtClean="0"/>
              <a:t>.</a:t>
            </a:r>
            <a:endParaRPr lang="ru-RU" dirty="0"/>
          </a:p>
        </p:txBody>
      </p:sp>
      <p:pic>
        <p:nvPicPr>
          <p:cNvPr id="11266" name="Picture 2"/>
          <p:cNvPicPr>
            <a:picLocks noChangeAspect="1" noChangeArrowheads="1"/>
          </p:cNvPicPr>
          <p:nvPr/>
        </p:nvPicPr>
        <p:blipFill>
          <a:blip r:embed="rId3"/>
          <a:srcRect/>
          <a:stretch>
            <a:fillRect/>
          </a:stretch>
        </p:blipFill>
        <p:spPr bwMode="auto">
          <a:xfrm>
            <a:off x="285720" y="285728"/>
            <a:ext cx="3786214" cy="621510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t>The footprints and the handprints of Marilyn </a:t>
            </a:r>
            <a:r>
              <a:rPr lang="en-US" dirty="0" err="1" smtClean="0"/>
              <a:t>Monro</a:t>
            </a:r>
            <a:r>
              <a:rPr lang="en-US" dirty="0" smtClean="0"/>
              <a:t> are the smallest.</a:t>
            </a:r>
            <a:endParaRPr lang="ru-RU" dirty="0"/>
          </a:p>
        </p:txBody>
      </p:sp>
      <p:pic>
        <p:nvPicPr>
          <p:cNvPr id="4" name="Содержимое 3"/>
          <p:cNvPicPr>
            <a:picLocks noGrp="1"/>
          </p:cNvPicPr>
          <p:nvPr>
            <p:ph idx="1"/>
          </p:nvPr>
        </p:nvPicPr>
        <p:blipFill>
          <a:blip r:embed="rId2"/>
          <a:srcRect/>
          <a:stretch>
            <a:fillRect/>
          </a:stretch>
        </p:blipFill>
        <p:spPr bwMode="auto">
          <a:xfrm>
            <a:off x="357158" y="1857364"/>
            <a:ext cx="8143932" cy="45005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fontScale="90000"/>
          </a:bodyPr>
          <a:lstStyle/>
          <a:p>
            <a:r>
              <a:rPr lang="en-US" dirty="0" smtClean="0"/>
              <a:t>Hollywood is the capital of world movie production</a:t>
            </a:r>
            <a:endParaRPr lang="ru-RU" dirty="0"/>
          </a:p>
        </p:txBody>
      </p:sp>
      <p:pic>
        <p:nvPicPr>
          <p:cNvPr id="6146" name="Picture 2"/>
          <p:cNvPicPr>
            <a:picLocks noGrp="1" noChangeAspect="1" noChangeArrowheads="1"/>
          </p:cNvPicPr>
          <p:nvPr>
            <p:ph idx="1"/>
          </p:nvPr>
        </p:nvPicPr>
        <p:blipFill>
          <a:blip r:embed="rId2"/>
          <a:srcRect/>
          <a:stretch>
            <a:fillRect/>
          </a:stretch>
        </p:blipFill>
        <p:spPr bwMode="auto">
          <a:xfrm>
            <a:off x="1714500" y="1958181"/>
            <a:ext cx="5715000" cy="381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71472" y="285728"/>
            <a:ext cx="8229600" cy="1143000"/>
          </a:xfrm>
        </p:spPr>
        <p:txBody>
          <a:bodyPr>
            <a:normAutofit fontScale="90000"/>
          </a:bodyPr>
          <a:lstStyle/>
          <a:p>
            <a:r>
              <a:rPr lang="en-US" sz="3600" dirty="0"/>
              <a:t>Do you know any Russian films awarded  </a:t>
            </a:r>
            <a:r>
              <a:rPr lang="ru-RU" sz="3600" dirty="0"/>
              <a:t/>
            </a:r>
            <a:br>
              <a:rPr lang="ru-RU" sz="3600" dirty="0"/>
            </a:br>
            <a:r>
              <a:rPr lang="en-US" sz="3600" dirty="0"/>
              <a:t>           Oscar? What are they? Who was the director of the film?</a:t>
            </a:r>
            <a:endParaRPr lang="ru-RU" sz="3600" dirty="0"/>
          </a:p>
        </p:txBody>
      </p:sp>
      <p:sp>
        <p:nvSpPr>
          <p:cNvPr id="6" name="Содержимое 5"/>
          <p:cNvSpPr>
            <a:spLocks noGrp="1"/>
          </p:cNvSpPr>
          <p:nvPr>
            <p:ph idx="1"/>
          </p:nvPr>
        </p:nvSpPr>
        <p:spPr/>
        <p:txBody>
          <a:bodyPr>
            <a:normAutofit fontScale="77500" lnSpcReduction="20000"/>
          </a:bodyPr>
          <a:lstStyle/>
          <a:p>
            <a:pPr algn="just">
              <a:buNone/>
            </a:pPr>
            <a:r>
              <a:rPr lang="en-US" dirty="0" smtClean="0"/>
              <a:t>	Russian </a:t>
            </a:r>
            <a:r>
              <a:rPr lang="en-US" dirty="0"/>
              <a:t>films were awarded by Oscar too. The first Oscar was given to the documentary film by </a:t>
            </a:r>
            <a:r>
              <a:rPr lang="en-US" dirty="0" err="1"/>
              <a:t>Vitali</a:t>
            </a:r>
            <a:r>
              <a:rPr lang="en-US" dirty="0"/>
              <a:t> </a:t>
            </a:r>
            <a:r>
              <a:rPr lang="en-US" dirty="0" err="1"/>
              <a:t>Suslenkov</a:t>
            </a:r>
            <a:r>
              <a:rPr lang="en-US" dirty="0"/>
              <a:t> in 1942. Sergei </a:t>
            </a:r>
            <a:r>
              <a:rPr lang="en-US" dirty="0" err="1"/>
              <a:t>Bondarchuk</a:t>
            </a:r>
            <a:r>
              <a:rPr lang="en-US" dirty="0"/>
              <a:t> got Oscar in 1968 for the film  “War and peace”.  Then in 1975 was the film shot in corporation with Japanese director Akira </a:t>
            </a:r>
            <a:r>
              <a:rPr lang="en-US" dirty="0" err="1"/>
              <a:t>Kurosava</a:t>
            </a:r>
            <a:r>
              <a:rPr lang="en-US" dirty="0"/>
              <a:t> “</a:t>
            </a:r>
            <a:r>
              <a:rPr lang="en-US" dirty="0" err="1"/>
              <a:t>Dersu</a:t>
            </a:r>
            <a:r>
              <a:rPr lang="en-US" dirty="0"/>
              <a:t> </a:t>
            </a:r>
            <a:r>
              <a:rPr lang="en-US" dirty="0" err="1"/>
              <a:t>Uzala</a:t>
            </a:r>
            <a:r>
              <a:rPr lang="en-US" dirty="0"/>
              <a:t>. Vladimir </a:t>
            </a:r>
            <a:r>
              <a:rPr lang="en-US" dirty="0" err="1"/>
              <a:t>Menshov</a:t>
            </a:r>
            <a:r>
              <a:rPr lang="en-US" dirty="0"/>
              <a:t> - 1980 the film “Moscow doesn’t believe tears” Nikita </a:t>
            </a:r>
            <a:r>
              <a:rPr lang="en-US" dirty="0" err="1"/>
              <a:t>Mikhalkov</a:t>
            </a:r>
            <a:r>
              <a:rPr lang="en-US" dirty="0"/>
              <a:t>. In 1994 his picture “Burn by the Sun” was awarded by  Oscar  too. These directors brought </a:t>
            </a:r>
            <a:r>
              <a:rPr lang="en-US" dirty="0" err="1"/>
              <a:t>honour</a:t>
            </a:r>
            <a:r>
              <a:rPr lang="en-US" dirty="0"/>
              <a:t> to our country. It means that our films are worth seeing and we are proud of these outstanding people, who created such </a:t>
            </a:r>
            <a:r>
              <a:rPr lang="en-US" dirty="0" smtClean="0"/>
              <a:t>masterpieces</a:t>
            </a:r>
            <a:r>
              <a:rPr lang="en-US" dirty="0"/>
              <a:t>. And at last in 2000 it was our cartoon “The old man and the sea” that won this award.  </a:t>
            </a:r>
            <a:endParaRPr lang="ru-RU"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4" name="Содержимое 3"/>
          <p:cNvSpPr>
            <a:spLocks noGrp="1"/>
          </p:cNvSpPr>
          <p:nvPr>
            <p:ph sz="half" idx="2"/>
          </p:nvPr>
        </p:nvSpPr>
        <p:spPr/>
        <p:txBody>
          <a:bodyPr>
            <a:normAutofit/>
          </a:bodyPr>
          <a:lstStyle/>
          <a:p>
            <a:r>
              <a:rPr lang="en-US" sz="4000" dirty="0" smtClean="0"/>
              <a:t>Sergei </a:t>
            </a:r>
            <a:r>
              <a:rPr lang="en-US" sz="4000" dirty="0" err="1" smtClean="0"/>
              <a:t>Bondarchuk</a:t>
            </a:r>
            <a:r>
              <a:rPr lang="en-US" sz="4000" dirty="0" smtClean="0"/>
              <a:t> got Oscar in 1968 for the film  “War and peace”.</a:t>
            </a:r>
            <a:endParaRPr lang="ru-RU" sz="4000" dirty="0"/>
          </a:p>
        </p:txBody>
      </p:sp>
      <p:pic>
        <p:nvPicPr>
          <p:cNvPr id="7172" name="Picture 4"/>
          <p:cNvPicPr>
            <a:picLocks noGrp="1" noChangeAspect="1" noChangeArrowheads="1"/>
          </p:cNvPicPr>
          <p:nvPr>
            <p:ph sz="half" idx="1"/>
          </p:nvPr>
        </p:nvPicPr>
        <p:blipFill>
          <a:blip r:embed="rId2"/>
          <a:srcRect/>
          <a:stretch>
            <a:fillRect/>
          </a:stretch>
        </p:blipFill>
        <p:spPr bwMode="auto">
          <a:xfrm>
            <a:off x="457200" y="2422747"/>
            <a:ext cx="4038600" cy="288086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endParaRPr lang="ru-RU"/>
          </a:p>
        </p:txBody>
      </p:sp>
      <p:sp>
        <p:nvSpPr>
          <p:cNvPr id="6" name="Содержимое 5"/>
          <p:cNvSpPr>
            <a:spLocks noGrp="1"/>
          </p:cNvSpPr>
          <p:nvPr>
            <p:ph sz="half" idx="2"/>
          </p:nvPr>
        </p:nvSpPr>
        <p:spPr/>
        <p:txBody>
          <a:bodyPr>
            <a:normAutofit/>
          </a:bodyPr>
          <a:lstStyle/>
          <a:p>
            <a:r>
              <a:rPr lang="en-US" sz="3600" dirty="0" smtClean="0"/>
              <a:t>Vladimir </a:t>
            </a:r>
            <a:r>
              <a:rPr lang="en-US" sz="3600" dirty="0" err="1" smtClean="0"/>
              <a:t>Menshov</a:t>
            </a:r>
            <a:r>
              <a:rPr lang="en-US" sz="3600" dirty="0" smtClean="0"/>
              <a:t>  got Oscar for the film “Moscow doesn’t believe tears” in 1980</a:t>
            </a:r>
            <a:endParaRPr lang="ru-RU" sz="3600" dirty="0"/>
          </a:p>
        </p:txBody>
      </p:sp>
      <p:pic>
        <p:nvPicPr>
          <p:cNvPr id="8194" name="Picture 2"/>
          <p:cNvPicPr>
            <a:picLocks noGrp="1" noChangeAspect="1" noChangeArrowheads="1"/>
          </p:cNvPicPr>
          <p:nvPr>
            <p:ph sz="half" idx="1"/>
          </p:nvPr>
        </p:nvPicPr>
        <p:blipFill>
          <a:blip r:embed="rId2"/>
          <a:srcRect/>
          <a:stretch>
            <a:fillRect/>
          </a:stretch>
        </p:blipFill>
        <p:spPr bwMode="auto">
          <a:xfrm>
            <a:off x="809625" y="1720056"/>
            <a:ext cx="3333750" cy="42862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endParaRPr lang="ru-RU"/>
          </a:p>
        </p:txBody>
      </p:sp>
      <p:sp>
        <p:nvSpPr>
          <p:cNvPr id="6" name="Содержимое 5"/>
          <p:cNvSpPr>
            <a:spLocks noGrp="1"/>
          </p:cNvSpPr>
          <p:nvPr>
            <p:ph sz="half" idx="2"/>
          </p:nvPr>
        </p:nvSpPr>
        <p:spPr/>
        <p:txBody>
          <a:bodyPr/>
          <a:lstStyle/>
          <a:p>
            <a:r>
              <a:rPr lang="en-US" sz="3600" dirty="0" smtClean="0"/>
              <a:t>In 1994 Nikita </a:t>
            </a:r>
            <a:r>
              <a:rPr lang="en-US" sz="3600" dirty="0" err="1" smtClean="0"/>
              <a:t>Mikhalkov’s</a:t>
            </a:r>
            <a:r>
              <a:rPr lang="en-US" sz="3600" dirty="0" smtClean="0"/>
              <a:t>  picture “Burn by the Sun” was awarded by  Oscar  too</a:t>
            </a:r>
            <a:r>
              <a:rPr lang="en-US" dirty="0" smtClean="0"/>
              <a:t>.</a:t>
            </a:r>
            <a:endParaRPr lang="ru-RU" dirty="0"/>
          </a:p>
        </p:txBody>
      </p:sp>
      <p:pic>
        <p:nvPicPr>
          <p:cNvPr id="9218" name="Picture 2"/>
          <p:cNvPicPr>
            <a:picLocks noGrp="1" noChangeAspect="1" noChangeArrowheads="1"/>
          </p:cNvPicPr>
          <p:nvPr>
            <p:ph sz="half" idx="1"/>
          </p:nvPr>
        </p:nvPicPr>
        <p:blipFill>
          <a:blip r:embed="rId2"/>
          <a:srcRect/>
          <a:stretch>
            <a:fillRect/>
          </a:stretch>
        </p:blipFill>
        <p:spPr bwMode="auto">
          <a:xfrm>
            <a:off x="1047750" y="1843881"/>
            <a:ext cx="2857500" cy="4038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sp>
        <p:nvSpPr>
          <p:cNvPr id="7" name="Содержимое 6"/>
          <p:cNvSpPr>
            <a:spLocks noGrp="1"/>
          </p:cNvSpPr>
          <p:nvPr>
            <p:ph sz="half" idx="2"/>
          </p:nvPr>
        </p:nvSpPr>
        <p:spPr/>
        <p:txBody>
          <a:bodyPr/>
          <a:lstStyle/>
          <a:p>
            <a:r>
              <a:rPr lang="en-US" dirty="0" smtClean="0"/>
              <a:t>And at last in 2000 it was our cartoon “The old man and the sea” that won this award. It was shot by producer </a:t>
            </a:r>
            <a:r>
              <a:rPr lang="en-US" dirty="0" err="1" smtClean="0"/>
              <a:t>Andrey</a:t>
            </a:r>
            <a:r>
              <a:rPr lang="en-US" dirty="0" smtClean="0"/>
              <a:t> </a:t>
            </a:r>
            <a:r>
              <a:rPr lang="en-US" dirty="0" err="1" smtClean="0"/>
              <a:t>Petrov</a:t>
            </a:r>
            <a:r>
              <a:rPr lang="en-US" dirty="0" smtClean="0"/>
              <a:t> from Yaroslavl. </a:t>
            </a:r>
            <a:endParaRPr lang="ru-RU" dirty="0" smtClean="0"/>
          </a:p>
          <a:p>
            <a:endParaRPr lang="ru-RU" dirty="0"/>
          </a:p>
        </p:txBody>
      </p:sp>
      <p:pic>
        <p:nvPicPr>
          <p:cNvPr id="10242" name="Picture 2"/>
          <p:cNvPicPr>
            <a:picLocks noGrp="1" noChangeAspect="1" noChangeArrowheads="1"/>
          </p:cNvPicPr>
          <p:nvPr>
            <p:ph sz="half" idx="1"/>
          </p:nvPr>
        </p:nvPicPr>
        <p:blipFill>
          <a:blip r:embed="rId2"/>
          <a:srcRect/>
          <a:stretch>
            <a:fillRect/>
          </a:stretch>
        </p:blipFill>
        <p:spPr bwMode="auto">
          <a:xfrm>
            <a:off x="851679" y="1600200"/>
            <a:ext cx="3249641" cy="45259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Quiz</a:t>
            </a:r>
            <a:endParaRPr lang="ru-RU" dirty="0"/>
          </a:p>
        </p:txBody>
      </p:sp>
      <p:sp>
        <p:nvSpPr>
          <p:cNvPr id="3" name="Содержимое 2"/>
          <p:cNvSpPr>
            <a:spLocks noGrp="1"/>
          </p:cNvSpPr>
          <p:nvPr>
            <p:ph idx="1"/>
          </p:nvPr>
        </p:nvSpPr>
        <p:spPr/>
        <p:txBody>
          <a:bodyPr/>
          <a:lstStyle/>
          <a:p>
            <a:r>
              <a:rPr lang="en-US" dirty="0" smtClean="0"/>
              <a:t>1.Hollywood is</a:t>
            </a:r>
            <a:endParaRPr lang="ru-RU" dirty="0" smtClean="0"/>
          </a:p>
          <a:p>
            <a:r>
              <a:rPr lang="en-US" dirty="0" smtClean="0"/>
              <a:t>a. a suburb of LA. b. a city in California c. the name of a film studio. </a:t>
            </a:r>
            <a:endParaRPr lang="ru-RU" dirty="0" smtClean="0"/>
          </a:p>
          <a:p>
            <a:r>
              <a:rPr lang="en-US" dirty="0" smtClean="0"/>
              <a:t>2. Hollywood is</a:t>
            </a:r>
            <a:endParaRPr lang="ru-RU" dirty="0" smtClean="0"/>
          </a:p>
          <a:p>
            <a:r>
              <a:rPr lang="en-US" dirty="0" smtClean="0"/>
              <a:t>a. the capital of the USA. b. a world famous resort. c. the capital of world movie production.</a:t>
            </a:r>
            <a:endParaRPr lang="ru-RU" dirty="0"/>
          </a:p>
        </p:txBody>
      </p:sp>
      <p:pic>
        <p:nvPicPr>
          <p:cNvPr id="12290" name="Picture 2"/>
          <p:cNvPicPr>
            <a:picLocks noChangeAspect="1" noChangeArrowheads="1"/>
          </p:cNvPicPr>
          <p:nvPr/>
        </p:nvPicPr>
        <p:blipFill>
          <a:blip r:embed="rId2"/>
          <a:srcRect/>
          <a:stretch>
            <a:fillRect/>
          </a:stretch>
        </p:blipFill>
        <p:spPr bwMode="auto">
          <a:xfrm>
            <a:off x="5572132" y="214290"/>
            <a:ext cx="3143272" cy="207170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p:txBody>
          <a:bodyPr/>
          <a:lstStyle/>
          <a:p>
            <a:r>
              <a:rPr lang="en-US" dirty="0" smtClean="0"/>
              <a:t>3.Disney, Universal, Fox, Warner Bros, Paramount, Columbia and MGM are the names of</a:t>
            </a:r>
            <a:endParaRPr lang="ru-RU" dirty="0" smtClean="0"/>
          </a:p>
          <a:p>
            <a:r>
              <a:rPr lang="en-US" dirty="0" smtClean="0"/>
              <a:t>a. the most successful companies in the world. b. famous people. C. the largest film studios.</a:t>
            </a:r>
            <a:endParaRPr lang="ru-RU" dirty="0" smtClean="0"/>
          </a:p>
          <a:p>
            <a:r>
              <a:rPr lang="en-US" dirty="0" smtClean="0"/>
              <a:t>4. An Oscar is</a:t>
            </a:r>
            <a:endParaRPr lang="ru-RU" dirty="0" smtClean="0"/>
          </a:p>
          <a:p>
            <a:r>
              <a:rPr lang="en-US" dirty="0" smtClean="0"/>
              <a:t>a. a man's name b. the name of a famous film award. C. the name of a famous actor.</a:t>
            </a:r>
            <a:endParaRPr lang="ru-RU"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p:txBody>
          <a:bodyPr/>
          <a:lstStyle/>
          <a:p>
            <a:r>
              <a:rPr lang="en-US" dirty="0" smtClean="0"/>
              <a:t>5. Most Hollywood stars live</a:t>
            </a:r>
            <a:endParaRPr lang="ru-RU" dirty="0" smtClean="0"/>
          </a:p>
          <a:p>
            <a:r>
              <a:rPr lang="en-US" dirty="0" smtClean="0"/>
              <a:t>a. in New York b. in or near LA. c. in Hollywood.</a:t>
            </a:r>
            <a:endParaRPr lang="ru-RU" dirty="0" smtClean="0"/>
          </a:p>
          <a:p>
            <a:r>
              <a:rPr lang="en-US" dirty="0" smtClean="0"/>
              <a:t>6. Beverly Hills is famous for</a:t>
            </a:r>
            <a:endParaRPr lang="ru-RU" dirty="0" smtClean="0"/>
          </a:p>
          <a:p>
            <a:r>
              <a:rPr lang="en-US" dirty="0" smtClean="0"/>
              <a:t>a. its architecture. B. the celebrity homes found there c. its restaurants and shops.</a:t>
            </a:r>
            <a:endParaRPr lang="ru-RU"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p:txBody>
          <a:bodyPr/>
          <a:lstStyle/>
          <a:p>
            <a:r>
              <a:rPr lang="ru-RU" dirty="0" smtClean="0"/>
              <a:t>7. </a:t>
            </a:r>
            <a:r>
              <a:rPr lang="ru-RU" dirty="0" err="1" smtClean="0"/>
              <a:t>Hollywood</a:t>
            </a:r>
            <a:r>
              <a:rPr lang="en-US" dirty="0" smtClean="0"/>
              <a:t> </a:t>
            </a:r>
            <a:r>
              <a:rPr lang="ru-RU" dirty="0" smtClean="0"/>
              <a:t> </a:t>
            </a:r>
            <a:r>
              <a:rPr lang="ru-RU" dirty="0" err="1" smtClean="0"/>
              <a:t>Boulevard</a:t>
            </a:r>
            <a:r>
              <a:rPr lang="en-US" dirty="0" smtClean="0"/>
              <a:t> </a:t>
            </a:r>
            <a:r>
              <a:rPr lang="ru-RU" dirty="0" smtClean="0"/>
              <a:t> </a:t>
            </a:r>
            <a:r>
              <a:rPr lang="ru-RU" dirty="0" err="1" smtClean="0"/>
              <a:t>is</a:t>
            </a:r>
            <a:r>
              <a:rPr lang="ru-RU" dirty="0" smtClean="0"/>
              <a:t> </a:t>
            </a:r>
            <a:r>
              <a:rPr lang="en-US" dirty="0" smtClean="0"/>
              <a:t> </a:t>
            </a:r>
            <a:r>
              <a:rPr lang="ru-RU" dirty="0" err="1" smtClean="0"/>
              <a:t>famous</a:t>
            </a:r>
            <a:r>
              <a:rPr lang="ru-RU" dirty="0" smtClean="0"/>
              <a:t> </a:t>
            </a:r>
            <a:r>
              <a:rPr lang="en-US" dirty="0" smtClean="0"/>
              <a:t> </a:t>
            </a:r>
            <a:r>
              <a:rPr lang="ru-RU" dirty="0" err="1" smtClean="0"/>
              <a:t>for</a:t>
            </a:r>
            <a:endParaRPr lang="ru-RU" dirty="0" smtClean="0"/>
          </a:p>
          <a:p>
            <a:pPr lvl="0"/>
            <a:r>
              <a:rPr lang="en-US" dirty="0" smtClean="0"/>
              <a:t>A. its shops and restaurants. B. its movie theatres c. its film studios.</a:t>
            </a:r>
            <a:endParaRPr lang="ru-RU" dirty="0"/>
          </a:p>
        </p:txBody>
      </p:sp>
      <p:pic>
        <p:nvPicPr>
          <p:cNvPr id="13314" name="Picture 2"/>
          <p:cNvPicPr>
            <a:picLocks noChangeAspect="1" noChangeArrowheads="1"/>
          </p:cNvPicPr>
          <p:nvPr/>
        </p:nvPicPr>
        <p:blipFill>
          <a:blip r:embed="rId2"/>
          <a:srcRect/>
          <a:stretch>
            <a:fillRect/>
          </a:stretch>
        </p:blipFill>
        <p:spPr bwMode="auto">
          <a:xfrm>
            <a:off x="214282" y="4071942"/>
            <a:ext cx="4000528" cy="2571768"/>
          </a:xfrm>
          <a:prstGeom prst="rect">
            <a:avLst/>
          </a:prstGeom>
          <a:noFill/>
          <a:ln w="9525">
            <a:noFill/>
            <a:miter lim="800000"/>
            <a:headEnd/>
            <a:tailEnd/>
          </a:ln>
          <a:effectLst/>
        </p:spPr>
      </p:pic>
      <p:pic>
        <p:nvPicPr>
          <p:cNvPr id="13315" name="Picture 3"/>
          <p:cNvPicPr>
            <a:picLocks noChangeAspect="1" noChangeArrowheads="1"/>
          </p:cNvPicPr>
          <p:nvPr/>
        </p:nvPicPr>
        <p:blipFill>
          <a:blip r:embed="rId3"/>
          <a:srcRect/>
          <a:stretch>
            <a:fillRect/>
          </a:stretch>
        </p:blipFill>
        <p:spPr bwMode="auto">
          <a:xfrm>
            <a:off x="4643438" y="4143380"/>
            <a:ext cx="3786214" cy="25003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Answer the questions</a:t>
            </a:r>
            <a:endParaRPr lang="ru-RU" dirty="0"/>
          </a:p>
        </p:txBody>
      </p:sp>
      <p:sp>
        <p:nvSpPr>
          <p:cNvPr id="3" name="Содержимое 2"/>
          <p:cNvSpPr>
            <a:spLocks noGrp="1"/>
          </p:cNvSpPr>
          <p:nvPr>
            <p:ph idx="1"/>
          </p:nvPr>
        </p:nvSpPr>
        <p:spPr/>
        <p:txBody>
          <a:bodyPr>
            <a:normAutofit fontScale="92500" lnSpcReduction="10000"/>
          </a:bodyPr>
          <a:lstStyle/>
          <a:p>
            <a:r>
              <a:rPr lang="en-US" dirty="0" smtClean="0"/>
              <a:t>a. Where is Hollywood situated?</a:t>
            </a:r>
            <a:endParaRPr lang="ru-RU" dirty="0" smtClean="0"/>
          </a:p>
          <a:p>
            <a:r>
              <a:rPr lang="en-US" dirty="0" smtClean="0"/>
              <a:t>b. Where is Los Angeles situated?</a:t>
            </a:r>
            <a:endParaRPr lang="ru-RU" dirty="0" smtClean="0"/>
          </a:p>
          <a:p>
            <a:r>
              <a:rPr lang="en-US" dirty="0" smtClean="0"/>
              <a:t>c. What is Hollywood famous for?</a:t>
            </a:r>
            <a:endParaRPr lang="ru-RU" dirty="0" smtClean="0"/>
          </a:p>
          <a:p>
            <a:r>
              <a:rPr lang="en-US" dirty="0" smtClean="0"/>
              <a:t>d. Where do most celebrities live?</a:t>
            </a:r>
            <a:endParaRPr lang="ru-RU" dirty="0" smtClean="0"/>
          </a:p>
          <a:p>
            <a:r>
              <a:rPr lang="en-US" dirty="0" smtClean="0"/>
              <a:t>e. Is Beverly Hills a city?</a:t>
            </a:r>
            <a:endParaRPr lang="ru-RU" dirty="0" smtClean="0"/>
          </a:p>
          <a:p>
            <a:r>
              <a:rPr lang="en-US" dirty="0" smtClean="0"/>
              <a:t>f. What is Malibu famous for?</a:t>
            </a:r>
            <a:endParaRPr lang="ru-RU" dirty="0" smtClean="0"/>
          </a:p>
          <a:p>
            <a:r>
              <a:rPr lang="en-US" dirty="0" smtClean="0"/>
              <a:t>g. Can you name the most important event in show biz?</a:t>
            </a:r>
            <a:endParaRPr lang="ru-RU" dirty="0" smtClean="0"/>
          </a:p>
          <a:p>
            <a:r>
              <a:rPr lang="en-US" dirty="0" smtClean="0"/>
              <a:t>h. What can you see on the Walk of Fame?</a:t>
            </a:r>
            <a:endParaRPr lang="ru-RU"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fontScale="90000"/>
          </a:bodyPr>
          <a:lstStyle/>
          <a:p>
            <a:r>
              <a:rPr lang="en-US" dirty="0" smtClean="0"/>
              <a:t>This is Los Angeles, it is also called L.A. It's the second largest American city.</a:t>
            </a:r>
            <a:endParaRPr lang="ru-RU" dirty="0"/>
          </a:p>
        </p:txBody>
      </p:sp>
      <p:sp>
        <p:nvSpPr>
          <p:cNvPr id="3" name="Содержимое 2"/>
          <p:cNvSpPr>
            <a:spLocks noGrp="1"/>
          </p:cNvSpPr>
          <p:nvPr>
            <p:ph sz="half" idx="1"/>
          </p:nvPr>
        </p:nvSpPr>
        <p:spPr/>
        <p:txBody>
          <a:bodyPr>
            <a:normAutofit/>
          </a:bodyPr>
          <a:lstStyle/>
          <a:p>
            <a:pPr lvl="0"/>
            <a:r>
              <a:rPr lang="en-US" dirty="0" smtClean="0"/>
              <a:t> It is situated in the state of California. Its population is 3,598 000. It's one of the most beautiful and richest cities of America.</a:t>
            </a:r>
            <a:endParaRPr lang="ru-RU" dirty="0" smtClean="0"/>
          </a:p>
          <a:p>
            <a:pPr lvl="0"/>
            <a:r>
              <a:rPr lang="en-US" dirty="0" smtClean="0"/>
              <a:t> </a:t>
            </a:r>
            <a:endParaRPr lang="ru-RU" dirty="0" smtClean="0"/>
          </a:p>
          <a:p>
            <a:endParaRPr lang="ru-RU" dirty="0"/>
          </a:p>
        </p:txBody>
      </p:sp>
      <p:pic>
        <p:nvPicPr>
          <p:cNvPr id="4098" name="Picture 2"/>
          <p:cNvPicPr>
            <a:picLocks noGrp="1" noChangeAspect="1" noChangeArrowheads="1"/>
          </p:cNvPicPr>
          <p:nvPr>
            <p:ph sz="half" idx="2"/>
          </p:nvPr>
        </p:nvPicPr>
        <p:blipFill>
          <a:blip r:embed="rId2" cstate="print"/>
          <a:srcRect/>
          <a:stretch>
            <a:fillRect/>
          </a:stretch>
        </p:blipFill>
        <p:spPr bwMode="auto">
          <a:xfrm>
            <a:off x="4648200" y="2348706"/>
            <a:ext cx="4038600" cy="3028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Thank you for your attention</a:t>
            </a:r>
            <a:endParaRPr lang="ru-RU" dirty="0"/>
          </a:p>
        </p:txBody>
      </p:sp>
      <p:pic>
        <p:nvPicPr>
          <p:cNvPr id="15362" name="Picture 2"/>
          <p:cNvPicPr>
            <a:picLocks noGrp="1" noChangeAspect="1" noChangeArrowheads="1"/>
          </p:cNvPicPr>
          <p:nvPr>
            <p:ph idx="1"/>
          </p:nvPr>
        </p:nvPicPr>
        <p:blipFill>
          <a:blip r:embed="rId2"/>
          <a:srcRect/>
          <a:stretch>
            <a:fillRect/>
          </a:stretch>
        </p:blipFill>
        <p:spPr bwMode="auto">
          <a:xfrm>
            <a:off x="285721" y="2229644"/>
            <a:ext cx="2786082" cy="3267075"/>
          </a:xfrm>
          <a:prstGeom prst="rect">
            <a:avLst/>
          </a:prstGeom>
          <a:noFill/>
          <a:ln w="9525">
            <a:noFill/>
            <a:miter lim="800000"/>
            <a:headEnd/>
            <a:tailEnd/>
          </a:ln>
          <a:effectLst/>
        </p:spPr>
      </p:pic>
      <p:pic>
        <p:nvPicPr>
          <p:cNvPr id="15363" name="Picture 3"/>
          <p:cNvPicPr>
            <a:picLocks noChangeAspect="1" noChangeArrowheads="1"/>
          </p:cNvPicPr>
          <p:nvPr/>
        </p:nvPicPr>
        <p:blipFill>
          <a:blip r:embed="rId3"/>
          <a:srcRect/>
          <a:stretch>
            <a:fillRect/>
          </a:stretch>
        </p:blipFill>
        <p:spPr bwMode="auto">
          <a:xfrm>
            <a:off x="4572000" y="2357431"/>
            <a:ext cx="4071965" cy="278608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fontScale="90000"/>
          </a:bodyPr>
          <a:lstStyle/>
          <a:p>
            <a:r>
              <a:rPr lang="en-US" dirty="0" smtClean="0"/>
              <a:t>This is Hollywood. It is the suburb of Los Angeles.</a:t>
            </a:r>
            <a:endParaRPr lang="ru-RU" dirty="0"/>
          </a:p>
        </p:txBody>
      </p:sp>
      <p:sp>
        <p:nvSpPr>
          <p:cNvPr id="3" name="Содержимое 2"/>
          <p:cNvSpPr>
            <a:spLocks noGrp="1"/>
          </p:cNvSpPr>
          <p:nvPr>
            <p:ph sz="half" idx="1"/>
          </p:nvPr>
        </p:nvSpPr>
        <p:spPr/>
        <p:txBody>
          <a:bodyPr>
            <a:normAutofit fontScale="92500"/>
          </a:bodyPr>
          <a:lstStyle/>
          <a:p>
            <a:pPr>
              <a:buNone/>
            </a:pPr>
            <a:r>
              <a:rPr lang="en-US" dirty="0" smtClean="0"/>
              <a:t>  Hollywood is the capital of world movie production. The biggest and most successful film studios- Disney, Universal, Fox, Warner Bros, Columbia- are here. These are star factories. A lot of famous stars have been through the gates of these studios. </a:t>
            </a:r>
            <a:endParaRPr lang="ru-RU" dirty="0"/>
          </a:p>
        </p:txBody>
      </p:sp>
      <p:pic>
        <p:nvPicPr>
          <p:cNvPr id="1026" name="Picture 2"/>
          <p:cNvPicPr>
            <a:picLocks noGrp="1" noChangeAspect="1" noChangeArrowheads="1"/>
          </p:cNvPicPr>
          <p:nvPr>
            <p:ph sz="half" idx="2"/>
          </p:nvPr>
        </p:nvPicPr>
        <p:blipFill>
          <a:blip r:embed="rId2"/>
          <a:srcRect/>
          <a:stretch>
            <a:fillRect/>
          </a:stretch>
        </p:blipFill>
        <p:spPr bwMode="auto">
          <a:xfrm>
            <a:off x="4648200" y="2517823"/>
            <a:ext cx="4038600" cy="269071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t>Malibu is the most beautiful and glamorous city in America.</a:t>
            </a:r>
            <a:endParaRPr lang="ru-RU" dirty="0"/>
          </a:p>
        </p:txBody>
      </p:sp>
      <p:sp>
        <p:nvSpPr>
          <p:cNvPr id="4" name="Содержимое 3"/>
          <p:cNvSpPr>
            <a:spLocks noGrp="1"/>
          </p:cNvSpPr>
          <p:nvPr>
            <p:ph sz="half" idx="2"/>
          </p:nvPr>
        </p:nvSpPr>
        <p:spPr/>
        <p:txBody>
          <a:bodyPr/>
          <a:lstStyle/>
          <a:p>
            <a:pPr lvl="0"/>
            <a:r>
              <a:rPr lang="en-US" dirty="0" smtClean="0"/>
              <a:t> It is known for its beautiful beach. Here celebrities can look at the ocean from the windows of their multi-million-dollars homes.</a:t>
            </a:r>
            <a:endParaRPr lang="ru-RU" dirty="0" smtClean="0"/>
          </a:p>
        </p:txBody>
      </p:sp>
      <p:pic>
        <p:nvPicPr>
          <p:cNvPr id="5122" name="Picture 2"/>
          <p:cNvPicPr>
            <a:picLocks noGrp="1" noChangeAspect="1" noChangeArrowheads="1"/>
          </p:cNvPicPr>
          <p:nvPr>
            <p:ph sz="half" idx="1"/>
          </p:nvPr>
        </p:nvPicPr>
        <p:blipFill>
          <a:blip r:embed="rId2"/>
          <a:srcRect/>
          <a:stretch>
            <a:fillRect/>
          </a:stretch>
        </p:blipFill>
        <p:spPr bwMode="auto">
          <a:xfrm>
            <a:off x="457200" y="2728743"/>
            <a:ext cx="4038600" cy="226887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en-US" dirty="0" smtClean="0"/>
              <a:t>Hollywood Walk of Fame</a:t>
            </a:r>
            <a:endParaRPr lang="ru-RU" dirty="0"/>
          </a:p>
        </p:txBody>
      </p:sp>
      <p:pic>
        <p:nvPicPr>
          <p:cNvPr id="6" name="Содержимое 5"/>
          <p:cNvPicPr>
            <a:picLocks noGrp="1"/>
          </p:cNvPicPr>
          <p:nvPr>
            <p:ph sz="half" idx="1"/>
          </p:nvPr>
        </p:nvPicPr>
        <p:blipFill>
          <a:blip r:embed="rId2"/>
          <a:stretch>
            <a:fillRect/>
          </a:stretch>
        </p:blipFill>
        <p:spPr bwMode="auto">
          <a:xfrm>
            <a:off x="571500" y="2434431"/>
            <a:ext cx="3810000" cy="2857500"/>
          </a:xfrm>
          <a:prstGeom prst="rect">
            <a:avLst/>
          </a:prstGeom>
          <a:noFill/>
          <a:ln w="9525">
            <a:noFill/>
            <a:miter lim="800000"/>
            <a:headEnd/>
            <a:tailEnd/>
          </a:ln>
        </p:spPr>
      </p:pic>
      <p:sp>
        <p:nvSpPr>
          <p:cNvPr id="5" name="Содержимое 4"/>
          <p:cNvSpPr>
            <a:spLocks noGrp="1"/>
          </p:cNvSpPr>
          <p:nvPr>
            <p:ph sz="half" idx="2"/>
          </p:nvPr>
        </p:nvSpPr>
        <p:spPr/>
        <p:txBody>
          <a:bodyPr>
            <a:normAutofit fontScale="92500"/>
          </a:bodyPr>
          <a:lstStyle/>
          <a:p>
            <a:r>
              <a:rPr lang="en-US" dirty="0" smtClean="0"/>
              <a:t>This is the Walk of Fame in Hollywood Boulevard. You can see there bronze stars set in the sidewalk and you can read the names of the people who made Hollywood famous : film directors, producers, camera operators, actors, actresses and musicians</a:t>
            </a:r>
            <a:endParaRPr lang="ru-RU"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endParaRPr lang="ru-RU" dirty="0"/>
          </a:p>
        </p:txBody>
      </p:sp>
      <p:sp>
        <p:nvSpPr>
          <p:cNvPr id="3" name="Содержимое 2"/>
          <p:cNvSpPr>
            <a:spLocks noGrp="1"/>
          </p:cNvSpPr>
          <p:nvPr>
            <p:ph sz="half" idx="1"/>
          </p:nvPr>
        </p:nvSpPr>
        <p:spPr/>
        <p:txBody>
          <a:bodyPr>
            <a:normAutofit fontScale="92500" lnSpcReduction="20000"/>
          </a:bodyPr>
          <a:lstStyle/>
          <a:p>
            <a:pPr lvl="0"/>
            <a:r>
              <a:rPr lang="en-US" dirty="0" smtClean="0"/>
              <a:t> The Walk of Fame is the most unusual monument to talent and success in the world. The tradition started in the late 1950s and now there are more than 2,500 stars in the sidewalk. Every year twenty new celebrities get their stars, but a star isn't cheap. It costs about 40,000 dollars to install and look after one.</a:t>
            </a:r>
            <a:endParaRPr lang="ru-RU" dirty="0"/>
          </a:p>
        </p:txBody>
      </p:sp>
      <p:pic>
        <p:nvPicPr>
          <p:cNvPr id="6" name="Содержимое 3"/>
          <p:cNvPicPr>
            <a:picLocks noGrp="1"/>
          </p:cNvPicPr>
          <p:nvPr>
            <p:ph sz="half" idx="2"/>
          </p:nvPr>
        </p:nvPicPr>
        <p:blipFill>
          <a:blip r:embed="rId2"/>
          <a:srcRect/>
          <a:stretch>
            <a:fillRect/>
          </a:stretch>
        </p:blipFill>
        <p:spPr bwMode="auto">
          <a:xfrm>
            <a:off x="4648200" y="2521789"/>
            <a:ext cx="4038600" cy="26827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Содержимое 3"/>
          <p:cNvPicPr>
            <a:picLocks noGrp="1"/>
          </p:cNvPicPr>
          <p:nvPr>
            <p:ph idx="1"/>
          </p:nvPr>
        </p:nvPicPr>
        <p:blipFill>
          <a:blip r:embed="rId2"/>
          <a:srcRect/>
          <a:stretch>
            <a:fillRect/>
          </a:stretch>
        </p:blipFill>
        <p:spPr bwMode="auto">
          <a:xfrm>
            <a:off x="1238250" y="1648619"/>
            <a:ext cx="6667500" cy="4429125"/>
          </a:xfrm>
          <a:prstGeom prst="rect">
            <a:avLst/>
          </a:prstGeom>
          <a:noFill/>
          <a:ln w="9525">
            <a:noFill/>
            <a:miter lim="800000"/>
            <a:headEnd/>
            <a:tailEnd/>
          </a:ln>
        </p:spPr>
      </p:pic>
      <p:pic>
        <p:nvPicPr>
          <p:cNvPr id="5" name="Содержимое 3"/>
          <p:cNvPicPr>
            <a:picLocks/>
          </p:cNvPicPr>
          <p:nvPr/>
        </p:nvPicPr>
        <p:blipFill>
          <a:blip r:embed="rId2"/>
          <a:srcRect/>
          <a:stretch>
            <a:fillRect/>
          </a:stretch>
        </p:blipFill>
        <p:spPr bwMode="auto">
          <a:xfrm>
            <a:off x="1214414" y="1643050"/>
            <a:ext cx="6667500" cy="4429125"/>
          </a:xfrm>
          <a:prstGeom prst="rect">
            <a:avLst/>
          </a:prstGeom>
          <a:noFill/>
          <a:ln w="9525">
            <a:noFill/>
            <a:miter lim="800000"/>
            <a:headEnd/>
            <a:tailEnd/>
          </a:ln>
        </p:spPr>
      </p:pic>
      <p:pic>
        <p:nvPicPr>
          <p:cNvPr id="6" name="Содержимое 3"/>
          <p:cNvPicPr>
            <a:picLocks/>
          </p:cNvPicPr>
          <p:nvPr/>
        </p:nvPicPr>
        <p:blipFill>
          <a:blip r:embed="rId2"/>
          <a:srcRect/>
          <a:stretch>
            <a:fillRect/>
          </a:stretch>
        </p:blipFill>
        <p:spPr bwMode="auto">
          <a:xfrm>
            <a:off x="1366814" y="1795450"/>
            <a:ext cx="6667500" cy="4429125"/>
          </a:xfrm>
          <a:prstGeom prst="rect">
            <a:avLst/>
          </a:prstGeom>
          <a:noFill/>
          <a:ln w="9525">
            <a:noFill/>
            <a:miter lim="800000"/>
            <a:headEnd/>
            <a:tailEnd/>
          </a:ln>
        </p:spPr>
      </p:pic>
      <p:pic>
        <p:nvPicPr>
          <p:cNvPr id="7" name="Содержимое 3"/>
          <p:cNvPicPr>
            <a:picLocks/>
          </p:cNvPicPr>
          <p:nvPr/>
        </p:nvPicPr>
        <p:blipFill>
          <a:blip r:embed="rId2"/>
          <a:srcRect/>
          <a:stretch>
            <a:fillRect/>
          </a:stretch>
        </p:blipFill>
        <p:spPr bwMode="auto">
          <a:xfrm>
            <a:off x="1357290" y="1785926"/>
            <a:ext cx="6667500" cy="4429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Содержимое 3"/>
          <p:cNvPicPr>
            <a:picLocks noGrp="1"/>
          </p:cNvPicPr>
          <p:nvPr>
            <p:ph idx="1"/>
          </p:nvPr>
        </p:nvPicPr>
        <p:blipFill>
          <a:blip r:embed="rId2"/>
          <a:srcRect/>
          <a:stretch>
            <a:fillRect/>
          </a:stretch>
        </p:blipFill>
        <p:spPr bwMode="auto">
          <a:xfrm>
            <a:off x="1238250" y="1648619"/>
            <a:ext cx="6667500" cy="4429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213</TotalTime>
  <Words>1043</Words>
  <Application>Microsoft Office PowerPoint</Application>
  <PresentationFormat>Экран (4:3)</PresentationFormat>
  <Paragraphs>63</Paragraphs>
  <Slides>30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30</vt:i4>
      </vt:variant>
    </vt:vector>
  </HeadingPairs>
  <TitlesOfParts>
    <vt:vector size="31" baseType="lpstr">
      <vt:lpstr>Тема Office</vt:lpstr>
      <vt:lpstr>Презентация PowerPoint</vt:lpstr>
      <vt:lpstr>Hollywood is the capital of world movie production</vt:lpstr>
      <vt:lpstr>This is Los Angeles, it is also called L.A. It's the second largest American city.</vt:lpstr>
      <vt:lpstr>This is Hollywood. It is the suburb of Los Angeles.</vt:lpstr>
      <vt:lpstr>Malibu is the most beautiful and glamorous city in America.</vt:lpstr>
      <vt:lpstr>Hollywood Walk of Fame</vt:lpstr>
      <vt:lpstr>Презентация PowerPoint</vt:lpstr>
      <vt:lpstr>Презентация PowerPoint</vt:lpstr>
      <vt:lpstr>Презентация PowerPoint</vt:lpstr>
      <vt:lpstr>This is Beverly Hills</vt:lpstr>
      <vt:lpstr>Презентация PowerPoint</vt:lpstr>
      <vt:lpstr>Kodak Theatre</vt:lpstr>
      <vt:lpstr>One of the greatest events in Hollywood</vt:lpstr>
      <vt:lpstr>Every year in February the American press publishes the titles of films </vt:lpstr>
      <vt:lpstr>Презентация PowerPoint</vt:lpstr>
      <vt:lpstr>The Chinese Theatre</vt:lpstr>
      <vt:lpstr>Another tradition is the ceremony</vt:lpstr>
      <vt:lpstr> </vt:lpstr>
      <vt:lpstr>The footprints and the handprints of Marilyn Monro are the smallest.</vt:lpstr>
      <vt:lpstr>Do you know any Russian films awarded              Oscar? What are they? Who was the director of the film?</vt:lpstr>
      <vt:lpstr>Презентация PowerPoint</vt:lpstr>
      <vt:lpstr>Презентация PowerPoint</vt:lpstr>
      <vt:lpstr>Презентация PowerPoint</vt:lpstr>
      <vt:lpstr>Презентация PowerPoint</vt:lpstr>
      <vt:lpstr>Quiz</vt:lpstr>
      <vt:lpstr>Презентация PowerPoint</vt:lpstr>
      <vt:lpstr>Презентация PowerPoint</vt:lpstr>
      <vt:lpstr>Презентация PowerPoint</vt:lpstr>
      <vt:lpstr>Answer the questions</vt:lpstr>
      <vt:lpstr>Thank you for your attention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Hollywood Walk of Fame</dc:title>
  <dc:creator>user</dc:creator>
  <cp:lastModifiedBy>user38</cp:lastModifiedBy>
  <cp:revision>24</cp:revision>
  <dcterms:created xsi:type="dcterms:W3CDTF">2014-11-04T18:37:13Z</dcterms:created>
  <dcterms:modified xsi:type="dcterms:W3CDTF">2019-06-20T08:14:42Z</dcterms:modified>
</cp:coreProperties>
</file>