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4" r:id="rId4"/>
    <p:sldId id="292" r:id="rId5"/>
    <p:sldId id="259" r:id="rId6"/>
    <p:sldId id="293" r:id="rId7"/>
    <p:sldId id="286" r:id="rId8"/>
    <p:sldId id="294" r:id="rId9"/>
    <p:sldId id="260" r:id="rId10"/>
    <p:sldId id="287" r:id="rId11"/>
    <p:sldId id="288" r:id="rId12"/>
    <p:sldId id="291" r:id="rId13"/>
    <p:sldId id="289" r:id="rId14"/>
    <p:sldId id="290" r:id="rId15"/>
    <p:sldId id="263" r:id="rId16"/>
    <p:sldId id="266" r:id="rId17"/>
    <p:sldId id="262" r:id="rId18"/>
    <p:sldId id="28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6" autoAdjust="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BA91848-D948-46A9-AD86-32EC4332369A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F85D9B9-260D-4F4F-B0F1-D26DE8406B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1848-D948-46A9-AD86-32EC4332369A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D9B9-260D-4F4F-B0F1-D26DE8406B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1848-D948-46A9-AD86-32EC4332369A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D9B9-260D-4F4F-B0F1-D26DE8406B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BA91848-D948-46A9-AD86-32EC4332369A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D9B9-260D-4F4F-B0F1-D26DE8406B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BA91848-D948-46A9-AD86-32EC4332369A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F85D9B9-260D-4F4F-B0F1-D26DE8406BA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BA91848-D948-46A9-AD86-32EC4332369A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F85D9B9-260D-4F4F-B0F1-D26DE8406B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BA91848-D948-46A9-AD86-32EC4332369A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F85D9B9-260D-4F4F-B0F1-D26DE8406B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1848-D948-46A9-AD86-32EC4332369A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D9B9-260D-4F4F-B0F1-D26DE8406B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BA91848-D948-46A9-AD86-32EC4332369A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F85D9B9-260D-4F4F-B0F1-D26DE8406B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BA91848-D948-46A9-AD86-32EC4332369A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F85D9B9-260D-4F4F-B0F1-D26DE8406B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BA91848-D948-46A9-AD86-32EC4332369A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F85D9B9-260D-4F4F-B0F1-D26DE8406B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BA91848-D948-46A9-AD86-32EC4332369A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F85D9B9-260D-4F4F-B0F1-D26DE8406B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ipe dir="u"/>
  </p:transition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164307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cs typeface="Aharoni" pitchFamily="2" charset="-79"/>
              </a:rPr>
              <a:t>Стрессы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cs typeface="Aharoni" pitchFamily="2" charset="-79"/>
              </a:rPr>
              <a:t>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cs typeface="Aharoni" pitchFamily="2" charset="-79"/>
              </a:rPr>
              <a:t>ситуацией</a:t>
            </a:r>
            <a:r>
              <a:rPr lang="ru-RU" sz="3200" dirty="0" smtClean="0"/>
              <a:t>. Управление </a:t>
            </a:r>
            <a:r>
              <a:rPr lang="ru-RU" sz="3200" dirty="0" smtClean="0"/>
              <a:t>стрессами.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2143116"/>
            <a:ext cx="6400800" cy="4214842"/>
          </a:xfrm>
        </p:spPr>
        <p:txBody>
          <a:bodyPr>
            <a:noAutofit/>
          </a:bodyPr>
          <a:lstStyle/>
          <a:p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конфлик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2285992"/>
            <a:ext cx="6357982" cy="4143404"/>
          </a:xfrm>
          <a:prstGeom prst="rect">
            <a:avLst/>
          </a:prstGeom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Доминанта (</a:t>
            </a:r>
            <a:r>
              <a:rPr lang="ru-RU" dirty="0" smtClean="0"/>
              <a:t>по Ухтомскому</a:t>
            </a:r>
            <a:r>
              <a:rPr lang="ru-RU" b="1" dirty="0" smtClean="0"/>
              <a:t>)</a:t>
            </a:r>
            <a:r>
              <a:rPr lang="ru-RU" dirty="0" smtClean="0"/>
              <a:t> — устойчивый очаг повышенной возбудимости нервных центров, при котором возбуждения, приходящие в центр, служат усилению возбуждения в очаге, тогда как в остальной части нервной системы  широко наблюдаются явления торможения.</a:t>
            </a:r>
          </a:p>
          <a:p>
            <a:endParaRPr lang="ru-RU" dirty="0" smtClean="0"/>
          </a:p>
          <a:p>
            <a:pPr algn="r"/>
            <a:r>
              <a:rPr lang="ru-RU" dirty="0" smtClean="0"/>
              <a:t>Доминанта стресса            конкурирующая    доминанта</a:t>
            </a:r>
          </a:p>
          <a:p>
            <a:pPr algn="r">
              <a:buNone/>
            </a:pPr>
            <a:r>
              <a:rPr lang="ru-RU" dirty="0" smtClean="0"/>
              <a:t>                                         (хобби, увлечения; занятия</a:t>
            </a:r>
          </a:p>
          <a:p>
            <a:pPr algn="r">
              <a:buNone/>
            </a:pPr>
            <a:r>
              <a:rPr lang="ru-RU" dirty="0" smtClean="0"/>
              <a:t>                                                     спортом)         </a:t>
            </a:r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4857752" y="457200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Изменения на гормональном уровне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err="1" smtClean="0"/>
              <a:t>Гипоталамус-</a:t>
            </a:r>
            <a:r>
              <a:rPr lang="ru-RU" dirty="0" err="1" smtClean="0"/>
              <a:t>---гипофиз</a:t>
            </a:r>
            <a:r>
              <a:rPr lang="ru-RU" dirty="0" smtClean="0"/>
              <a:t>( гормон АКТГ)-----надпочечники (гормон </a:t>
            </a:r>
            <a:r>
              <a:rPr lang="ru-RU" dirty="0" smtClean="0"/>
              <a:t>адреналин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Управление стрессами</a:t>
            </a:r>
            <a:endParaRPr lang="ru-RU" sz="4400" b="1" dirty="0"/>
          </a:p>
        </p:txBody>
      </p:sp>
      <p:pic>
        <p:nvPicPr>
          <p:cNvPr id="4" name="Содержимое 3" descr="Релакс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480" y="1928802"/>
            <a:ext cx="5572164" cy="4500594"/>
          </a:xfrm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ПУТИ ВЫХОДА из стрессового состояния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Снизить значимость несбывшегося.</a:t>
            </a:r>
          </a:p>
          <a:p>
            <a:r>
              <a:rPr lang="ru-RU" dirty="0" smtClean="0"/>
              <a:t>Оптимальный способ-разрешение конфликта в контексте ОБЩЕНИЯ.</a:t>
            </a:r>
          </a:p>
          <a:p>
            <a:r>
              <a:rPr lang="ru-RU" dirty="0" smtClean="0"/>
              <a:t>Применять </a:t>
            </a:r>
            <a:r>
              <a:rPr lang="ru-RU" dirty="0" err="1" smtClean="0"/>
              <a:t>аутотренинг,медитацию</a:t>
            </a:r>
            <a:r>
              <a:rPr lang="ru-RU" dirty="0" smtClean="0"/>
              <a:t>, релаксацию и др.</a:t>
            </a:r>
          </a:p>
          <a:p>
            <a:endParaRPr lang="ru-RU" dirty="0" smtClean="0"/>
          </a:p>
          <a:p>
            <a:r>
              <a:rPr lang="ru-RU" i="1" dirty="0" smtClean="0"/>
              <a:t>Цитата: «Деловые люди, которые не знают как бороться со стрессами, умирают молодыми»</a:t>
            </a:r>
            <a:endParaRPr lang="ru-RU" i="1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u="sng" dirty="0" smtClean="0"/>
              <a:t>Определение.</a:t>
            </a:r>
          </a:p>
          <a:p>
            <a:r>
              <a:rPr lang="ru-RU" b="1" dirty="0" smtClean="0"/>
              <a:t>Аутотренинг </a:t>
            </a:r>
            <a:r>
              <a:rPr lang="ru-RU" dirty="0" smtClean="0"/>
              <a:t>(проф. -психиатр Шульц, 19 в.)- это особая методика самовнушения на фоне максимального мышечного расслабления.</a:t>
            </a:r>
          </a:p>
          <a:p>
            <a:r>
              <a:rPr lang="ru-RU" dirty="0" smtClean="0"/>
              <a:t>Способствует восстановлению эмоционального равновесия.</a:t>
            </a:r>
          </a:p>
          <a:p>
            <a:endParaRPr lang="ru-RU" dirty="0" smtClean="0"/>
          </a:p>
          <a:p>
            <a:r>
              <a:rPr lang="ru-RU" b="1" dirty="0" smtClean="0"/>
              <a:t>Релаксация</a:t>
            </a:r>
            <a:r>
              <a:rPr lang="ru-RU" dirty="0" smtClean="0"/>
              <a:t> (от лат.  </a:t>
            </a:r>
            <a:r>
              <a:rPr lang="ru-RU" i="1" dirty="0" err="1" smtClean="0"/>
              <a:t>relaxatio</a:t>
            </a:r>
            <a:r>
              <a:rPr lang="ru-RU" dirty="0" smtClean="0"/>
              <a:t> — ослабление, расслабление) — снижение тонуса  скелетной мускулатуры. Способствует снятию психического напряжения.</a:t>
            </a:r>
            <a:endParaRPr lang="ru-RU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Принципы, помогающие преодолеть беспокойство: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00372"/>
            <a:ext cx="8229600" cy="3500462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Точное описание волнующей меня ситуации.</a:t>
            </a:r>
          </a:p>
          <a:p>
            <a:pPr marL="514350" indent="-514350">
              <a:buAutoNum type="arabicPeriod"/>
            </a:pPr>
            <a:r>
              <a:rPr lang="ru-RU" dirty="0" smtClean="0"/>
              <a:t>Запись возможных действий, которые я могу предпринять.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Принятие решения.</a:t>
            </a:r>
          </a:p>
          <a:p>
            <a:pPr marL="514350" indent="-514350">
              <a:buAutoNum type="arabicPeriod"/>
            </a:pPr>
            <a:r>
              <a:rPr lang="ru-RU" dirty="0" smtClean="0"/>
              <a:t>Немедленное осуществление этого решения.</a:t>
            </a:r>
            <a:endParaRPr lang="ru-RU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Цитаты.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3891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/>
              <a:t>У.Джеймс : «Когда решение принято и намечено его выполнение, прекратите беспокоиться о результатах!»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М. </a:t>
            </a:r>
            <a:r>
              <a:rPr lang="ru-RU" i="1" dirty="0" err="1" smtClean="0"/>
              <a:t>Аврелий</a:t>
            </a:r>
            <a:r>
              <a:rPr lang="ru-RU" i="1" dirty="0" smtClean="0"/>
              <a:t>: «Наша жизнь есть то, что мы думаем о ней»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Монтень: «Человек страдает не столько от того, что происходит, сколько от того, как он оценивает происходящее»</a:t>
            </a:r>
            <a:endParaRPr lang="ru-RU" i="1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4287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Реакция на стресс экстравертов и интровертов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3116"/>
            <a:ext cx="8401080" cy="44291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Экстраверт :общительные на работе- молчаливые дома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Интроверт: наиболее подвержены стрессам и болезням</a:t>
            </a:r>
            <a:endParaRPr lang="ru-RU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Рекомендации по разрешению конфликтов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2214546" y="2143116"/>
            <a:ext cx="1643074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143504" y="2143116"/>
            <a:ext cx="1357322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000100" y="3714752"/>
            <a:ext cx="2057408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Экстравертам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572132" y="3643314"/>
            <a:ext cx="1914532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Интровертам</a:t>
            </a:r>
            <a:endParaRPr lang="ru-RU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i="1" u="sng" dirty="0" smtClean="0">
                <a:solidFill>
                  <a:schemeClr val="tx1"/>
                </a:solidFill>
              </a:rPr>
              <a:t>Определение.</a:t>
            </a:r>
          </a:p>
          <a:p>
            <a:pPr algn="ctr">
              <a:buNone/>
            </a:pPr>
            <a:r>
              <a:rPr lang="ru-RU" b="1" dirty="0" smtClean="0"/>
              <a:t>Эмоциональные состояния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 smtClean="0"/>
              <a:t>по </a:t>
            </a:r>
            <a:r>
              <a:rPr lang="ru-RU" dirty="0" err="1" smtClean="0"/>
              <a:t>Левитову</a:t>
            </a:r>
            <a:r>
              <a:rPr lang="ru-RU" dirty="0" smtClean="0"/>
              <a:t> Д.Б.</a:t>
            </a:r>
            <a:r>
              <a:rPr lang="ru-RU" dirty="0" smtClean="0">
                <a:solidFill>
                  <a:schemeClr val="tx1"/>
                </a:solidFill>
              </a:rPr>
              <a:t>)-</a:t>
            </a:r>
          </a:p>
          <a:p>
            <a:pPr algn="ctr">
              <a:buNone/>
            </a:pPr>
            <a:r>
              <a:rPr lang="ru-RU" dirty="0" smtClean="0"/>
              <a:t>фон, на котором протекает вся психическая деятельность и который зависит от отражаемых предметов и явлений окружающего мира, предшествующих состояний и индивидуальных особенностей человека.</a:t>
            </a:r>
          </a:p>
          <a:p>
            <a:pPr algn="ctr">
              <a:buNone/>
            </a:pP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/>
          <a:lstStyle/>
          <a:p>
            <a:pPr algn="ctr"/>
            <a:r>
              <a:rPr lang="ru-RU" dirty="0" smtClean="0"/>
              <a:t>Психические состояния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-</a:t>
            </a:r>
            <a:r>
              <a:rPr lang="ru-RU" b="1" dirty="0" smtClean="0"/>
              <a:t>психическое утомление </a:t>
            </a:r>
            <a:r>
              <a:rPr lang="ru-RU" dirty="0" smtClean="0"/>
              <a:t>(трудности при запоминании, при концентрации внимания на чем-либо)</a:t>
            </a:r>
          </a:p>
          <a:p>
            <a:endParaRPr lang="ru-RU" dirty="0"/>
          </a:p>
        </p:txBody>
      </p:sp>
      <p:pic>
        <p:nvPicPr>
          <p:cNvPr id="4" name="Рисунок 3" descr="усталост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3500438"/>
            <a:ext cx="4357718" cy="3071834"/>
          </a:xfrm>
          <a:prstGeom prst="rect">
            <a:avLst/>
          </a:prstGeom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</a:t>
            </a:r>
            <a:r>
              <a:rPr lang="ru-RU" b="1" dirty="0" smtClean="0"/>
              <a:t>состояние тревожности </a:t>
            </a:r>
            <a:r>
              <a:rPr lang="ru-RU" dirty="0" smtClean="0"/>
              <a:t>(ожидание неблагоприятных результатов из-за нечеткой формулировки целей. Беспокойство, дискомфорт)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тревожност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3857629"/>
            <a:ext cx="3714776" cy="2786082"/>
          </a:xfrm>
          <a:prstGeom prst="rect">
            <a:avLst/>
          </a:prstGeom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-</a:t>
            </a:r>
            <a:r>
              <a:rPr lang="ru-RU" b="1" dirty="0" smtClean="0"/>
              <a:t>состояние психической напряженности</a:t>
            </a:r>
            <a:r>
              <a:rPr lang="ru-RU" dirty="0" smtClean="0"/>
              <a:t> (чрезмерные психические усилия для решения задач. Беспокойство, тревога, страх)</a:t>
            </a:r>
          </a:p>
        </p:txBody>
      </p:sp>
      <p:pic>
        <p:nvPicPr>
          <p:cNvPr id="12" name="Рисунок 11" descr="Психическая напряженност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4000504"/>
            <a:ext cx="3657600" cy="2432304"/>
          </a:xfrm>
          <a:prstGeom prst="rect">
            <a:avLst/>
          </a:prstGeom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возникновения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3751257" y="4035429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6357950" y="3357562"/>
            <a:ext cx="1357322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 flipV="1">
            <a:off x="1643042" y="3357562"/>
            <a:ext cx="1357322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500034" y="4643446"/>
            <a:ext cx="228601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Повышенная ответственность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00430" y="5357826"/>
            <a:ext cx="228601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Дефицит времени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429388" y="4572008"/>
            <a:ext cx="228601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Трудные задачи (ситуации)</a:t>
            </a:r>
            <a:endParaRPr lang="ru-RU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Стресс.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Стресс</a:t>
            </a:r>
            <a:r>
              <a:rPr lang="ru-RU" dirty="0" smtClean="0"/>
              <a:t> (от англ. </a:t>
            </a:r>
            <a:r>
              <a:rPr lang="ru-RU" i="1" dirty="0" err="1" smtClean="0"/>
              <a:t>stress</a:t>
            </a:r>
            <a:r>
              <a:rPr lang="ru-RU" dirty="0" smtClean="0"/>
              <a:t> — давление, нажим, напор; гнёт; нагрузка; напряжение) — неспецифическая (общая) реакция организма  на воздействие (физическое или психологическое), нарушающее его гомеостаз, а также соответствующее состояние нервной системы организма.</a:t>
            </a:r>
          </a:p>
          <a:p>
            <a:pPr algn="ctr">
              <a:buNone/>
            </a:pPr>
            <a:r>
              <a:rPr lang="ru-RU" dirty="0" smtClean="0"/>
              <a:t> 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Формы стресса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По характеру воздействия выделяют нервно-психический, тепловой или </a:t>
            </a:r>
            <a:r>
              <a:rPr lang="ru-RU" dirty="0" err="1" smtClean="0"/>
              <a:t>холодовой</a:t>
            </a:r>
            <a:r>
              <a:rPr lang="ru-RU" dirty="0" smtClean="0"/>
              <a:t>, световой и другие стрессы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2728906" y="2628888"/>
            <a:ext cx="1057276" cy="6572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57158" y="3000372"/>
            <a:ext cx="2286016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Положительная (</a:t>
            </a:r>
            <a:r>
              <a:rPr lang="ru-RU" dirty="0" err="1" smtClean="0"/>
              <a:t>эустресс</a:t>
            </a:r>
            <a:r>
              <a:rPr lang="ru-RU" dirty="0" smtClean="0"/>
              <a:t>)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rot="16200000" flipH="1">
            <a:off x="5429256" y="2643182"/>
            <a:ext cx="1057276" cy="628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6500826" y="3000372"/>
            <a:ext cx="2428892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Отрицательная (</a:t>
            </a:r>
            <a:r>
              <a:rPr lang="ru-RU" dirty="0" err="1" smtClean="0"/>
              <a:t>дистресс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Признаки стресса: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Вспотевшие ладони</a:t>
            </a:r>
          </a:p>
          <a:p>
            <a:r>
              <a:rPr lang="ru-RU" dirty="0" smtClean="0"/>
              <a:t>Частое сердцебиение</a:t>
            </a:r>
          </a:p>
          <a:p>
            <a:r>
              <a:rPr lang="ru-RU" dirty="0" smtClean="0"/>
              <a:t>Трудности при глотании</a:t>
            </a:r>
          </a:p>
          <a:p>
            <a:r>
              <a:rPr lang="ru-RU" dirty="0" smtClean="0"/>
              <a:t>Дискомфорт в желудке</a:t>
            </a:r>
          </a:p>
          <a:p>
            <a:r>
              <a:rPr lang="ru-RU" dirty="0" smtClean="0"/>
              <a:t>Покраснения или побледнение лица</a:t>
            </a:r>
          </a:p>
          <a:p>
            <a:r>
              <a:rPr lang="ru-RU" dirty="0" smtClean="0"/>
              <a:t>Расширение зрачков</a:t>
            </a:r>
          </a:p>
          <a:p>
            <a:r>
              <a:rPr lang="ru-RU" dirty="0" smtClean="0"/>
              <a:t>Повышение кровяного давления</a:t>
            </a:r>
          </a:p>
          <a:p>
            <a:r>
              <a:rPr lang="ru-RU" dirty="0" smtClean="0"/>
              <a:t>Напряжение мышц</a:t>
            </a:r>
          </a:p>
          <a:p>
            <a:r>
              <a:rPr lang="ru-RU" dirty="0" smtClean="0"/>
              <a:t>Нарушение сна</a:t>
            </a:r>
          </a:p>
          <a:p>
            <a:r>
              <a:rPr lang="ru-RU" dirty="0" smtClean="0"/>
              <a:t>Ощущение подавленности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648</TotalTime>
  <Words>369</Words>
  <Application>Microsoft Office PowerPoint</Application>
  <PresentationFormat>Экран (4:3)</PresentationFormat>
  <Paragraphs>74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Яркая</vt:lpstr>
      <vt:lpstr>Стрессы  ситуацией. Управление стрессами.</vt:lpstr>
      <vt:lpstr>Слайд 2</vt:lpstr>
      <vt:lpstr>Психические состояния</vt:lpstr>
      <vt:lpstr>Слайд 4</vt:lpstr>
      <vt:lpstr>Слайд 5</vt:lpstr>
      <vt:lpstr>Причины возникновения</vt:lpstr>
      <vt:lpstr>Стресс.</vt:lpstr>
      <vt:lpstr>Слайд 8</vt:lpstr>
      <vt:lpstr>Признаки стресса:</vt:lpstr>
      <vt:lpstr>Слайд 10</vt:lpstr>
      <vt:lpstr>Изменения на гормональном уровне</vt:lpstr>
      <vt:lpstr>Управление стрессами</vt:lpstr>
      <vt:lpstr>ПУТИ ВЫХОДА из стрессового состояния</vt:lpstr>
      <vt:lpstr>Слайд 14</vt:lpstr>
      <vt:lpstr>Принципы, помогающие преодолеть беспокойство:</vt:lpstr>
      <vt:lpstr>Цитаты.</vt:lpstr>
      <vt:lpstr>Реакция на стресс экстравертов и интровертов</vt:lpstr>
      <vt:lpstr>Рекомендации по разрешению конфликтов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Конфликт. Сущность, структура и функции.</dc:title>
  <dc:creator>Боричыч</dc:creator>
  <cp:lastModifiedBy>Дмитрий</cp:lastModifiedBy>
  <cp:revision>58</cp:revision>
  <dcterms:created xsi:type="dcterms:W3CDTF">2013-05-08T17:13:30Z</dcterms:created>
  <dcterms:modified xsi:type="dcterms:W3CDTF">2020-04-07T18:54:20Z</dcterms:modified>
</cp:coreProperties>
</file>